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5"/>
  </p:notesMasterIdLst>
  <p:handoutMasterIdLst>
    <p:handoutMasterId r:id="rId66"/>
  </p:handoutMasterIdLst>
  <p:sldIdLst>
    <p:sldId id="256" r:id="rId2"/>
    <p:sldId id="267" r:id="rId3"/>
    <p:sldId id="270" r:id="rId4"/>
    <p:sldId id="271" r:id="rId5"/>
    <p:sldId id="272" r:id="rId6"/>
    <p:sldId id="327" r:id="rId7"/>
    <p:sldId id="273" r:id="rId8"/>
    <p:sldId id="274" r:id="rId9"/>
    <p:sldId id="275" r:id="rId10"/>
    <p:sldId id="276" r:id="rId11"/>
    <p:sldId id="283" r:id="rId12"/>
    <p:sldId id="284" r:id="rId13"/>
    <p:sldId id="277" r:id="rId14"/>
    <p:sldId id="278" r:id="rId15"/>
    <p:sldId id="279" r:id="rId16"/>
    <p:sldId id="280" r:id="rId17"/>
    <p:sldId id="281" r:id="rId18"/>
    <p:sldId id="326" r:id="rId19"/>
    <p:sldId id="300" r:id="rId20"/>
    <p:sldId id="282" r:id="rId21"/>
    <p:sldId id="295" r:id="rId22"/>
    <p:sldId id="296" r:id="rId23"/>
    <p:sldId id="297" r:id="rId24"/>
    <p:sldId id="298" r:id="rId25"/>
    <p:sldId id="286" r:id="rId26"/>
    <p:sldId id="287" r:id="rId27"/>
    <p:sldId id="299" r:id="rId28"/>
    <p:sldId id="288" r:id="rId29"/>
    <p:sldId id="289" r:id="rId30"/>
    <p:sldId id="290" r:id="rId31"/>
    <p:sldId id="328" r:id="rId32"/>
    <p:sldId id="329" r:id="rId33"/>
    <p:sldId id="330" r:id="rId34"/>
    <p:sldId id="331" r:id="rId35"/>
    <p:sldId id="301" r:id="rId36"/>
    <p:sldId id="291" r:id="rId37"/>
    <p:sldId id="303" r:id="rId38"/>
    <p:sldId id="292" r:id="rId39"/>
    <p:sldId id="304" r:id="rId40"/>
    <p:sldId id="293" r:id="rId41"/>
    <p:sldId id="313" r:id="rId42"/>
    <p:sldId id="294" r:id="rId43"/>
    <p:sldId id="314" r:id="rId44"/>
    <p:sldId id="306" r:id="rId45"/>
    <p:sldId id="315" r:id="rId46"/>
    <p:sldId id="305" r:id="rId47"/>
    <p:sldId id="316" r:id="rId48"/>
    <p:sldId id="317" r:id="rId49"/>
    <p:sldId id="318" r:id="rId50"/>
    <p:sldId id="307" r:id="rId51"/>
    <p:sldId id="319" r:id="rId52"/>
    <p:sldId id="308" r:id="rId53"/>
    <p:sldId id="320" r:id="rId54"/>
    <p:sldId id="321" r:id="rId55"/>
    <p:sldId id="309" r:id="rId56"/>
    <p:sldId id="310" r:id="rId57"/>
    <p:sldId id="311" r:id="rId58"/>
    <p:sldId id="312" r:id="rId59"/>
    <p:sldId id="324" r:id="rId60"/>
    <p:sldId id="323" r:id="rId61"/>
    <p:sldId id="322" r:id="rId62"/>
    <p:sldId id="325" r:id="rId63"/>
    <p:sldId id="26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66"/>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6"/>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8518D0-CF38-4918-9CB4-FDEB00E878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F2BCF3-C2F1-4D28-9DEC-F0B72D15C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2F6D9-6D7B-4B34-B253-E9F07472E38A}" type="datetimeFigureOut">
              <a:rPr lang="en-US" smtClean="0"/>
              <a:t>8/6/2021</a:t>
            </a:fld>
            <a:endParaRPr lang="en-US"/>
          </a:p>
        </p:txBody>
      </p:sp>
      <p:sp>
        <p:nvSpPr>
          <p:cNvPr id="4" name="Footer Placeholder 3">
            <a:extLst>
              <a:ext uri="{FF2B5EF4-FFF2-40B4-BE49-F238E27FC236}">
                <a16:creationId xmlns:a16="http://schemas.microsoft.com/office/drawing/2014/main" id="{2DCCAC9A-DACD-484C-9A20-AD8C26D296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B13928-5A93-46B1-80AF-254CA6F907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9CECD1-49B0-4918-8273-330FD9DA0359}" type="slidenum">
              <a:rPr lang="en-US" smtClean="0"/>
              <a:t>‹#›</a:t>
            </a:fld>
            <a:endParaRPr lang="en-US"/>
          </a:p>
        </p:txBody>
      </p:sp>
    </p:spTree>
    <p:extLst>
      <p:ext uri="{BB962C8B-B14F-4D97-AF65-F5344CB8AC3E}">
        <p14:creationId xmlns:p14="http://schemas.microsoft.com/office/powerpoint/2010/main" val="32013531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3E3CE-AA61-4DDC-9F01-8C905CC59CF1}"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1810D-53B8-419C-BE27-4FB89D3D48FE}" type="slidenum">
              <a:rPr lang="en-US" smtClean="0"/>
              <a:t>‹#›</a:t>
            </a:fld>
            <a:endParaRPr lang="en-US"/>
          </a:p>
        </p:txBody>
      </p:sp>
    </p:spTree>
    <p:extLst>
      <p:ext uri="{BB962C8B-B14F-4D97-AF65-F5344CB8AC3E}">
        <p14:creationId xmlns:p14="http://schemas.microsoft.com/office/powerpoint/2010/main" val="18052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4E09F3-A5E7-4258-8CC2-EF858370562E}"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DC4E3B-A9E9-4F8C-9CEC-E2D5ABDF91B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84B2E-5AE9-40FF-8D0E-B497BCA7D912}"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1D163-EBB7-4A75-9CCB-36565840705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4A2C2-F9F9-4082-A733-A36EBE165DF8}"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AE6400-F8C6-4725-9CE8-105807FD8674}"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691132-1A89-4E91-BC23-0ED2F14C9E7F}" type="datetime1">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BAD416-6CEA-4900-AC79-7C648EB727F9}" type="datetime1">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2AF35-9BEB-456E-B883-E3CD67B1223C}" type="datetime1">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3633B-318E-4A8B-9585-4C9C8728AA59}"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7F0E81-1DE7-48C7-9D6B-F4C12F10A2F7}"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48D24-EB25-4262-A841-7124C692EB06}" type="datetime1">
              <a:rPr lang="en-US" smtClean="0"/>
              <a:t>8/6/2021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4.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027332" y="2102047"/>
            <a:ext cx="10495723" cy="4154984"/>
          </a:xfrm>
          <a:prstGeom prst="rect">
            <a:avLst/>
          </a:prstGeom>
          <a:solidFill>
            <a:srgbClr val="3B3B3B"/>
          </a:solidFill>
        </p:spPr>
        <p:txBody>
          <a:bodyPr wrap="square" rtlCol="0">
            <a:spAutoFit/>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G2M Insight For Cab Investment Firm</a:t>
            </a:r>
          </a:p>
          <a:p>
            <a:r>
              <a:rPr lang="en-US" sz="3200" dirty="0">
                <a:solidFill>
                  <a:srgbClr val="FF6600"/>
                </a:solidFill>
                <a:effectLst>
                  <a:outerShdw blurRad="38100" dist="38100" dir="2700000" algn="tl">
                    <a:srgbClr val="000000">
                      <a:alpha val="43137"/>
                    </a:srgbClr>
                  </a:outerShdw>
                </a:effectLst>
                <a:latin typeface="Avenir LT Std 65 Medium" panose="020B0803020203020204" pitchFamily="34" charset="0"/>
              </a:rPr>
              <a:t>Exploratory Data Analysis</a:t>
            </a:r>
          </a:p>
          <a:p>
            <a:endParaRPr lang="en-US" sz="4000" b="1" dirty="0">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LISUM02</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06</a:t>
            </a:r>
            <a:r>
              <a:rPr lang="en-US" sz="2800" b="1" baseline="30000" dirty="0">
                <a:solidFill>
                  <a:schemeClr val="bg1"/>
                </a:solidFill>
                <a:effectLst>
                  <a:outerShdw blurRad="38100" dist="38100" dir="2700000" algn="tl">
                    <a:srgbClr val="000000">
                      <a:alpha val="43137"/>
                    </a:srgbClr>
                  </a:outerShdw>
                </a:effectLst>
                <a:latin typeface="Avenir LT Std 65 Medium" panose="020B0803020203020204" pitchFamily="34" charset="0"/>
              </a:rPr>
              <a:t>th</a:t>
            </a:r>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 August 2021</a:t>
            </a:r>
          </a:p>
          <a:p>
            <a:endPar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By,</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Joseph Antony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Chart, histogram&#10;&#10;Description automatically generated">
            <a:extLst>
              <a:ext uri="{FF2B5EF4-FFF2-40B4-BE49-F238E27FC236}">
                <a16:creationId xmlns:a16="http://schemas.microsoft.com/office/drawing/2014/main" id="{A8867B67-5A0F-4499-AE4F-0BA6AB190F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 t="12167" b="2830"/>
          <a:stretch/>
        </p:blipFill>
        <p:spPr>
          <a:xfrm>
            <a:off x="0" y="2816087"/>
            <a:ext cx="12192289" cy="4041913"/>
          </a:xfrm>
          <a:prstGeom prst="rect">
            <a:avLst/>
          </a:prstGeom>
          <a:ln>
            <a:solidFill>
              <a:schemeClr val="tx1"/>
            </a:solidFill>
          </a:ln>
        </p:spPr>
      </p:pic>
      <p:sp>
        <p:nvSpPr>
          <p:cNvPr id="4" name="Slide Number Placeholder 3">
            <a:extLst>
              <a:ext uri="{FF2B5EF4-FFF2-40B4-BE49-F238E27FC236}">
                <a16:creationId xmlns:a16="http://schemas.microsoft.com/office/drawing/2014/main" id="{4365A657-B750-4E93-8284-3D4C0C3B5A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10</a:t>
            </a:fld>
            <a:endParaRPr lang="en-US"/>
          </a:p>
        </p:txBody>
      </p:sp>
      <p:sp>
        <p:nvSpPr>
          <p:cNvPr id="18" name="Title 1">
            <a:extLst>
              <a:ext uri="{FF2B5EF4-FFF2-40B4-BE49-F238E27FC236}">
                <a16:creationId xmlns:a16="http://schemas.microsoft.com/office/drawing/2014/main" id="{922B004F-39F2-49A0-9C5D-952A9F140640}"/>
              </a:ext>
            </a:extLst>
          </p:cNvPr>
          <p:cNvSpPr>
            <a:spLocks noGrp="1"/>
          </p:cNvSpPr>
          <p:nvPr>
            <p:ph type="title"/>
          </p:nvPr>
        </p:nvSpPr>
        <p:spPr>
          <a:xfrm>
            <a:off x="838200" y="18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(2016 - 2018)</a:t>
            </a:r>
            <a:endParaRPr lang="en-US" dirty="0">
              <a:effectLst>
                <a:outerShdw blurRad="38100" dist="38100" dir="2700000" algn="tl">
                  <a:srgbClr val="000000">
                    <a:alpha val="43137"/>
                  </a:srgbClr>
                </a:outerShdw>
              </a:effectLst>
            </a:endParaRPr>
          </a:p>
        </p:txBody>
      </p:sp>
      <p:pic>
        <p:nvPicPr>
          <p:cNvPr id="21" name="Picture 20">
            <a:extLst>
              <a:ext uri="{FF2B5EF4-FFF2-40B4-BE49-F238E27FC236}">
                <a16:creationId xmlns:a16="http://schemas.microsoft.com/office/drawing/2014/main" id="{132736D0-EE90-46CF-848C-124382C09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22" name="TextBox 21">
            <a:extLst>
              <a:ext uri="{FF2B5EF4-FFF2-40B4-BE49-F238E27FC236}">
                <a16:creationId xmlns:a16="http://schemas.microsoft.com/office/drawing/2014/main" id="{33C64D23-DD83-41C5-83C8-24AF0A4E0E44}"/>
              </a:ext>
            </a:extLst>
          </p:cNvPr>
          <p:cNvSpPr txBox="1"/>
          <p:nvPr/>
        </p:nvSpPr>
        <p:spPr>
          <a:xfrm>
            <a:off x="583097" y="1113183"/>
            <a:ext cx="11489634"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LT Std 65 Medium" panose="020B0803020203020204" pitchFamily="34" charset="0"/>
              </a:rPr>
              <a:t>Same trip pattern for both companies.</a:t>
            </a:r>
          </a:p>
          <a:p>
            <a:pPr marL="285750" indent="-285750">
              <a:buFont typeface="Wingdings" panose="05000000000000000000" pitchFamily="2" charset="2"/>
              <a:buChar char="Ø"/>
            </a:pPr>
            <a:r>
              <a:rPr lang="en-US" sz="2000" dirty="0">
                <a:solidFill>
                  <a:srgbClr val="FFC000"/>
                </a:solidFill>
                <a:latin typeface="Avenir LT Std 65 Medium" panose="020B0803020203020204" pitchFamily="34" charset="0"/>
              </a:rPr>
              <a:t>Yellow Cab</a:t>
            </a:r>
            <a:r>
              <a:rPr lang="en-US" sz="2000" dirty="0">
                <a:latin typeface="Avenir LT Std 65 Medium" panose="020B0803020203020204" pitchFamily="34" charset="0"/>
              </a:rPr>
              <a:t> has highest trips every single day.</a:t>
            </a:r>
          </a:p>
          <a:p>
            <a:pPr marL="285750" indent="-285750">
              <a:buFont typeface="Wingdings" panose="05000000000000000000" pitchFamily="2" charset="2"/>
              <a:buChar char="Ø"/>
            </a:pPr>
            <a:r>
              <a:rPr lang="en-US" sz="2000" dirty="0">
                <a:latin typeface="Avenir LT Std 65 Medium" panose="020B0803020203020204" pitchFamily="34" charset="0"/>
              </a:rPr>
              <a:t>Jan 5</a:t>
            </a:r>
            <a:r>
              <a:rPr lang="en-US" sz="2000" baseline="30000" dirty="0">
                <a:latin typeface="Avenir LT Std 65 Medium" panose="020B0803020203020204" pitchFamily="34" charset="0"/>
              </a:rPr>
              <a:t>th</a:t>
            </a:r>
            <a:r>
              <a:rPr lang="en-US" sz="2000" dirty="0">
                <a:latin typeface="Avenir LT Std 65 Medium" panose="020B0803020203020204" pitchFamily="34" charset="0"/>
              </a:rPr>
              <a:t>, 2018, saw the highest number of trips for both cab companies.</a:t>
            </a:r>
          </a:p>
          <a:p>
            <a:pPr marL="285750" indent="-285750">
              <a:buFont typeface="Wingdings" panose="05000000000000000000" pitchFamily="2" charset="2"/>
              <a:buChar char="Ø"/>
            </a:pPr>
            <a:r>
              <a:rPr lang="en-US" sz="2000" dirty="0">
                <a:latin typeface="Avenir LT Std 65 Medium" panose="020B0803020203020204" pitchFamily="34" charset="0"/>
              </a:rPr>
              <a:t>Beginning of every year, the trips are very low. </a:t>
            </a:r>
          </a:p>
          <a:p>
            <a:pPr marL="285750" indent="-285750">
              <a:buFont typeface="Wingdings" panose="05000000000000000000" pitchFamily="2" charset="2"/>
              <a:buChar char="Ø"/>
            </a:pPr>
            <a:r>
              <a:rPr lang="en-US" sz="2000" dirty="0">
                <a:latin typeface="Avenir LT Std 65 Medium" panose="020B0803020203020204" pitchFamily="34" charset="0"/>
              </a:rPr>
              <a:t>Conversely, at the end of the year, trips are very high.</a:t>
            </a:r>
          </a:p>
          <a:p>
            <a:pPr marL="285750" indent="-285750">
              <a:buFont typeface="Wingdings" panose="05000000000000000000" pitchFamily="2" charset="2"/>
              <a:buChar char="Ø"/>
            </a:pPr>
            <a:endParaRPr lang="en-US" sz="2000" dirty="0">
              <a:latin typeface="Avenir LT Std 65 Medium" panose="020B0803020203020204" pitchFamily="34" charset="0"/>
            </a:endParaRPr>
          </a:p>
        </p:txBody>
      </p:sp>
    </p:spTree>
    <p:extLst>
      <p:ext uri="{BB962C8B-B14F-4D97-AF65-F5344CB8AC3E}">
        <p14:creationId xmlns:p14="http://schemas.microsoft.com/office/powerpoint/2010/main" val="93358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597675" y="245342"/>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(2016 - 2017)</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lnSpcReduction="10000"/>
          </a:bodyPr>
          <a:lstStyle/>
          <a:p>
            <a:pPr>
              <a:buFont typeface="Wingdings" panose="05000000000000000000" pitchFamily="2" charset="2"/>
              <a:buChar char="Ø"/>
            </a:pPr>
            <a:r>
              <a:rPr lang="en-US" sz="2200" dirty="0">
                <a:latin typeface="Avenir LT Std 65 Medium" panose="020B0803020203020204" pitchFamily="34" charset="0"/>
              </a:rPr>
              <a:t>Low trips on Friday, and higher trips on Saturday and Sunday in 2016.</a:t>
            </a:r>
          </a:p>
          <a:p>
            <a:pPr>
              <a:buFont typeface="Wingdings" panose="05000000000000000000" pitchFamily="2" charset="2"/>
              <a:buChar char="Ø"/>
            </a:pPr>
            <a:endParaRPr lang="en-US" sz="2200" dirty="0">
              <a:latin typeface="Avenir LT Std 65 Medium" panose="020B0803020203020204" pitchFamily="34" charset="0"/>
            </a:endParaRPr>
          </a:p>
          <a:p>
            <a:pPr>
              <a:buFont typeface="Wingdings" panose="05000000000000000000" pitchFamily="2" charset="2"/>
              <a:buChar char="Ø"/>
            </a:pPr>
            <a:r>
              <a:rPr lang="en-US" sz="2200" dirty="0">
                <a:latin typeface="Avenir LT Std 65 Medium" panose="020B0803020203020204" pitchFamily="34" charset="0"/>
              </a:rPr>
              <a:t>Pattern changes in 2017, where higher trips on Friday, then lowers on Saturday and high again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11</a:t>
            </a:fld>
            <a:endParaRPr lang="en-US"/>
          </a:p>
        </p:txBody>
      </p:sp>
      <p:pic>
        <p:nvPicPr>
          <p:cNvPr id="16" name="Picture 15">
            <a:extLst>
              <a:ext uri="{FF2B5EF4-FFF2-40B4-BE49-F238E27FC236}">
                <a16:creationId xmlns:a16="http://schemas.microsoft.com/office/drawing/2014/main" id="{1AA3A367-4047-4D50-9919-DF8F4313D6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histogram&#10;&#10;Description automatically generated">
            <a:extLst>
              <a:ext uri="{FF2B5EF4-FFF2-40B4-BE49-F238E27FC236}">
                <a16:creationId xmlns:a16="http://schemas.microsoft.com/office/drawing/2014/main" id="{23638AEC-BFC4-4979-8ED2-BFEE1674A6FF}"/>
              </a:ext>
            </a:extLst>
          </p:cNvPr>
          <p:cNvPicPr>
            <a:picLocks noChangeAspect="1"/>
          </p:cNvPicPr>
          <p:nvPr/>
        </p:nvPicPr>
        <p:blipFill rotWithShape="1">
          <a:blip r:embed="rId3"/>
          <a:srcRect t="2053"/>
          <a:stretch/>
        </p:blipFill>
        <p:spPr>
          <a:xfrm>
            <a:off x="3993413" y="1358281"/>
            <a:ext cx="8103546" cy="4534258"/>
          </a:xfrm>
          <a:prstGeom prst="rect">
            <a:avLst/>
          </a:prstGeom>
          <a:ln>
            <a:solidFill>
              <a:schemeClr val="tx1"/>
            </a:solidFill>
          </a:ln>
        </p:spPr>
      </p:pic>
      <p:pic>
        <p:nvPicPr>
          <p:cNvPr id="8" name="Picture 7" descr="A picture containing graphical user interface&#10;&#10;Description automatically generated">
            <a:extLst>
              <a:ext uri="{FF2B5EF4-FFF2-40B4-BE49-F238E27FC236}">
                <a16:creationId xmlns:a16="http://schemas.microsoft.com/office/drawing/2014/main" id="{3D5B742D-B8B4-4662-900B-57DF353B981E}"/>
              </a:ext>
            </a:extLst>
          </p:cNvPr>
          <p:cNvPicPr>
            <a:picLocks noChangeAspect="1"/>
          </p:cNvPicPr>
          <p:nvPr/>
        </p:nvPicPr>
        <p:blipFill>
          <a:blip r:embed="rId4"/>
          <a:stretch>
            <a:fillRect/>
          </a:stretch>
        </p:blipFill>
        <p:spPr>
          <a:xfrm>
            <a:off x="11106967" y="1716591"/>
            <a:ext cx="914528" cy="781159"/>
          </a:xfrm>
          <a:prstGeom prst="rect">
            <a:avLst/>
          </a:prstGeom>
        </p:spPr>
      </p:pic>
      <p:pic>
        <p:nvPicPr>
          <p:cNvPr id="10" name="Picture 9">
            <a:extLst>
              <a:ext uri="{FF2B5EF4-FFF2-40B4-BE49-F238E27FC236}">
                <a16:creationId xmlns:a16="http://schemas.microsoft.com/office/drawing/2014/main" id="{8541ED95-C3E0-4CD1-AC71-F97B6589277F}"/>
              </a:ext>
            </a:extLst>
          </p:cNvPr>
          <p:cNvPicPr>
            <a:picLocks noChangeAspect="1"/>
          </p:cNvPicPr>
          <p:nvPr/>
        </p:nvPicPr>
        <p:blipFill>
          <a:blip r:embed="rId5"/>
          <a:stretch>
            <a:fillRect/>
          </a:stretch>
        </p:blipFill>
        <p:spPr>
          <a:xfrm>
            <a:off x="11074783" y="2573756"/>
            <a:ext cx="866896" cy="381053"/>
          </a:xfrm>
          <a:prstGeom prst="rect">
            <a:avLst/>
          </a:prstGeom>
        </p:spPr>
      </p:pic>
    </p:spTree>
    <p:extLst>
      <p:ext uri="{BB962C8B-B14F-4D97-AF65-F5344CB8AC3E}">
        <p14:creationId xmlns:p14="http://schemas.microsoft.com/office/powerpoint/2010/main" val="22271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630936" y="639520"/>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(2017 - 2018)</a:t>
            </a:r>
          </a:p>
        </p:txBody>
      </p:sp>
      <p:sp>
        <p:nvSpPr>
          <p:cNvPr id="13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a:bodyPr>
          <a:lstStyle/>
          <a:p>
            <a:pPr>
              <a:buFont typeface="Wingdings" panose="05000000000000000000" pitchFamily="2" charset="2"/>
              <a:buChar char="Ø"/>
            </a:pPr>
            <a:r>
              <a:rPr lang="en-US" sz="2400" dirty="0">
                <a:latin typeface="Avenir LT Std 65 Medium" panose="020B0803020203020204" pitchFamily="34" charset="0"/>
              </a:rPr>
              <a:t>In 2017, weekly seasonality changes again. </a:t>
            </a:r>
          </a:p>
          <a:p>
            <a:pPr>
              <a:buFont typeface="Wingdings" panose="05000000000000000000" pitchFamily="2" charset="2"/>
              <a:buChar char="Ø"/>
            </a:pPr>
            <a:endParaRPr lang="en-US" sz="2400" dirty="0">
              <a:latin typeface="Avenir LT Std 65 Medium" panose="020B0803020203020204" pitchFamily="34" charset="0"/>
            </a:endParaRPr>
          </a:p>
          <a:p>
            <a:pPr>
              <a:buFont typeface="Wingdings" panose="05000000000000000000" pitchFamily="2" charset="2"/>
              <a:buChar char="Ø"/>
            </a:pPr>
            <a:r>
              <a:rPr lang="en-US" sz="2400" dirty="0">
                <a:latin typeface="Avenir LT Std 65 Medium" panose="020B0803020203020204" pitchFamily="34" charset="0"/>
              </a:rPr>
              <a:t>High trips on Friday, then lower trips on Saturday, followed by even lower trips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12</a:t>
            </a:fld>
            <a:endParaRPr lang="en-US"/>
          </a:p>
        </p:txBody>
      </p:sp>
      <p:pic>
        <p:nvPicPr>
          <p:cNvPr id="11" name="Picture 10">
            <a:extLst>
              <a:ext uri="{FF2B5EF4-FFF2-40B4-BE49-F238E27FC236}">
                <a16:creationId xmlns:a16="http://schemas.microsoft.com/office/drawing/2014/main" id="{1B1C1D5D-2331-471B-A3F3-88F6FD801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F939BB0E-4EEF-4D12-922E-F2D39FCB7460}"/>
              </a:ext>
            </a:extLst>
          </p:cNvPr>
          <p:cNvPicPr>
            <a:picLocks noChangeAspect="1"/>
          </p:cNvPicPr>
          <p:nvPr/>
        </p:nvPicPr>
        <p:blipFill>
          <a:blip r:embed="rId3"/>
          <a:stretch>
            <a:fillRect/>
          </a:stretch>
        </p:blipFill>
        <p:spPr>
          <a:xfrm>
            <a:off x="4059936" y="1424560"/>
            <a:ext cx="7860897" cy="4605923"/>
          </a:xfrm>
          <a:prstGeom prst="rect">
            <a:avLst/>
          </a:prstGeom>
          <a:ln>
            <a:solidFill>
              <a:schemeClr val="tx1"/>
            </a:solidFill>
          </a:ln>
        </p:spPr>
      </p:pic>
      <p:pic>
        <p:nvPicPr>
          <p:cNvPr id="15" name="Picture 14" descr="A picture containing graphical user interface&#10;&#10;Description automatically generated">
            <a:extLst>
              <a:ext uri="{FF2B5EF4-FFF2-40B4-BE49-F238E27FC236}">
                <a16:creationId xmlns:a16="http://schemas.microsoft.com/office/drawing/2014/main" id="{6D24DDF2-BF09-41E7-B004-E1DA97B3B4DB}"/>
              </a:ext>
            </a:extLst>
          </p:cNvPr>
          <p:cNvPicPr>
            <a:picLocks noChangeAspect="1"/>
          </p:cNvPicPr>
          <p:nvPr/>
        </p:nvPicPr>
        <p:blipFill>
          <a:blip r:embed="rId4"/>
          <a:stretch>
            <a:fillRect/>
          </a:stretch>
        </p:blipFill>
        <p:spPr>
          <a:xfrm>
            <a:off x="10942354" y="1871742"/>
            <a:ext cx="914528" cy="781159"/>
          </a:xfrm>
          <a:prstGeom prst="rect">
            <a:avLst/>
          </a:prstGeom>
        </p:spPr>
      </p:pic>
      <p:pic>
        <p:nvPicPr>
          <p:cNvPr id="16" name="Picture 15">
            <a:extLst>
              <a:ext uri="{FF2B5EF4-FFF2-40B4-BE49-F238E27FC236}">
                <a16:creationId xmlns:a16="http://schemas.microsoft.com/office/drawing/2014/main" id="{355608B6-D18D-48DE-95A3-3B9DDC074781}"/>
              </a:ext>
            </a:extLst>
          </p:cNvPr>
          <p:cNvPicPr>
            <a:picLocks noChangeAspect="1"/>
          </p:cNvPicPr>
          <p:nvPr/>
        </p:nvPicPr>
        <p:blipFill>
          <a:blip r:embed="rId5"/>
          <a:stretch>
            <a:fillRect/>
          </a:stretch>
        </p:blipFill>
        <p:spPr>
          <a:xfrm>
            <a:off x="10920352" y="2685606"/>
            <a:ext cx="866896" cy="381053"/>
          </a:xfrm>
          <a:prstGeom prst="rect">
            <a:avLst/>
          </a:prstGeom>
        </p:spPr>
      </p:pic>
    </p:spTree>
    <p:extLst>
      <p:ext uri="{BB962C8B-B14F-4D97-AF65-F5344CB8AC3E}">
        <p14:creationId xmlns:p14="http://schemas.microsoft.com/office/powerpoint/2010/main" val="285810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45417F-4E40-4B1E-9537-36C9F2D396A0}"/>
              </a:ext>
            </a:extLst>
          </p:cNvPr>
          <p:cNvSpPr>
            <a:spLocks noGrp="1"/>
          </p:cNvSpPr>
          <p:nvPr>
            <p:ph idx="1"/>
          </p:nvPr>
        </p:nvSpPr>
        <p:spPr>
          <a:xfrm>
            <a:off x="838200" y="1163342"/>
            <a:ext cx="10071652" cy="930827"/>
          </a:xfrm>
        </p:spPr>
        <p:txBody>
          <a:bodyPr>
            <a:normAutofit/>
          </a:bodyPr>
          <a:lstStyle/>
          <a:p>
            <a:r>
              <a:rPr lang="en-US" sz="2400" dirty="0">
                <a:latin typeface="Avenir LT Std 65 Medium" panose="020B0803020203020204" pitchFamily="34" charset="0"/>
              </a:rPr>
              <a:t>Highest trips in December </a:t>
            </a:r>
          </a:p>
          <a:p>
            <a:r>
              <a:rPr lang="en-US" sz="2400" dirty="0">
                <a:latin typeface="Avenir LT Std 65 Medium" panose="020B0803020203020204" pitchFamily="34" charset="0"/>
              </a:rPr>
              <a:t>Lowest Trips in February.</a:t>
            </a:r>
          </a:p>
        </p:txBody>
      </p:sp>
      <p:sp>
        <p:nvSpPr>
          <p:cNvPr id="4" name="Slide Number Placeholder 3">
            <a:extLst>
              <a:ext uri="{FF2B5EF4-FFF2-40B4-BE49-F238E27FC236}">
                <a16:creationId xmlns:a16="http://schemas.microsoft.com/office/drawing/2014/main" id="{73D1EDEA-5D0C-420C-B718-5B83A810A16E}"/>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6" name="Title 1">
            <a:extLst>
              <a:ext uri="{FF2B5EF4-FFF2-40B4-BE49-F238E27FC236}">
                <a16:creationId xmlns:a16="http://schemas.microsoft.com/office/drawing/2014/main" id="{D90631C0-7025-4C73-B8ED-33D9A4DB4D4A}"/>
              </a:ext>
            </a:extLst>
          </p:cNvPr>
          <p:cNvSpPr>
            <a:spLocks noGrp="1"/>
          </p:cNvSpPr>
          <p:nvPr>
            <p:ph type="title"/>
          </p:nvPr>
        </p:nvSpPr>
        <p:spPr>
          <a:xfrm>
            <a:off x="838200" y="7059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Seasonality</a:t>
            </a:r>
            <a:endParaRPr lang="en-US"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3E30F4BB-D40D-4CBE-A2E7-C8B6ED73CA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line chart&#10;&#10;Description automatically generated">
            <a:extLst>
              <a:ext uri="{FF2B5EF4-FFF2-40B4-BE49-F238E27FC236}">
                <a16:creationId xmlns:a16="http://schemas.microsoft.com/office/drawing/2014/main" id="{71751D4B-F21D-4EE0-9857-22DAF5039CE0}"/>
              </a:ext>
            </a:extLst>
          </p:cNvPr>
          <p:cNvPicPr>
            <a:picLocks noChangeAspect="1"/>
          </p:cNvPicPr>
          <p:nvPr/>
        </p:nvPicPr>
        <p:blipFill>
          <a:blip r:embed="rId3"/>
          <a:stretch>
            <a:fillRect/>
          </a:stretch>
        </p:blipFill>
        <p:spPr>
          <a:xfrm>
            <a:off x="2054827" y="2094169"/>
            <a:ext cx="8082346" cy="4576969"/>
          </a:xfrm>
          <a:prstGeom prst="rect">
            <a:avLst/>
          </a:prstGeom>
          <a:ln>
            <a:solidFill>
              <a:schemeClr val="tx1"/>
            </a:solidFill>
          </a:ln>
        </p:spPr>
      </p:pic>
      <p:pic>
        <p:nvPicPr>
          <p:cNvPr id="8" name="Picture 7" descr="Text&#10;&#10;Description automatically generated with medium confidence">
            <a:extLst>
              <a:ext uri="{FF2B5EF4-FFF2-40B4-BE49-F238E27FC236}">
                <a16:creationId xmlns:a16="http://schemas.microsoft.com/office/drawing/2014/main" id="{FD8E6E7F-BAA8-4203-A0A9-CAD0EC56A070}"/>
              </a:ext>
            </a:extLst>
          </p:cNvPr>
          <p:cNvPicPr>
            <a:picLocks noChangeAspect="1"/>
          </p:cNvPicPr>
          <p:nvPr/>
        </p:nvPicPr>
        <p:blipFill>
          <a:blip r:embed="rId4"/>
          <a:stretch>
            <a:fillRect/>
          </a:stretch>
        </p:blipFill>
        <p:spPr>
          <a:xfrm>
            <a:off x="2746650" y="2624868"/>
            <a:ext cx="1000265" cy="562053"/>
          </a:xfrm>
          <a:prstGeom prst="rect">
            <a:avLst/>
          </a:prstGeom>
        </p:spPr>
      </p:pic>
      <p:pic>
        <p:nvPicPr>
          <p:cNvPr id="11" name="Picture 10">
            <a:extLst>
              <a:ext uri="{FF2B5EF4-FFF2-40B4-BE49-F238E27FC236}">
                <a16:creationId xmlns:a16="http://schemas.microsoft.com/office/drawing/2014/main" id="{2FB36C62-865A-481B-A39E-D478FB0D60DD}"/>
              </a:ext>
            </a:extLst>
          </p:cNvPr>
          <p:cNvPicPr>
            <a:picLocks noChangeAspect="1"/>
          </p:cNvPicPr>
          <p:nvPr/>
        </p:nvPicPr>
        <p:blipFill>
          <a:blip r:embed="rId5"/>
          <a:stretch>
            <a:fillRect/>
          </a:stretch>
        </p:blipFill>
        <p:spPr>
          <a:xfrm>
            <a:off x="2746650" y="3238473"/>
            <a:ext cx="866896" cy="381053"/>
          </a:xfrm>
          <a:prstGeom prst="rect">
            <a:avLst/>
          </a:prstGeom>
        </p:spPr>
      </p:pic>
    </p:spTree>
    <p:extLst>
      <p:ext uri="{BB962C8B-B14F-4D97-AF65-F5344CB8AC3E}">
        <p14:creationId xmlns:p14="http://schemas.microsoft.com/office/powerpoint/2010/main" val="301256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C3AB6-CBE0-4BB5-8EBB-8FC52C175A5E}"/>
              </a:ext>
            </a:extLst>
          </p:cNvPr>
          <p:cNvSpPr>
            <a:spLocks noGrp="1"/>
          </p:cNvSpPr>
          <p:nvPr>
            <p:ph type="sldNum" sz="quarter" idx="12"/>
          </p:nvPr>
        </p:nvSpPr>
        <p:spPr/>
        <p:txBody>
          <a:bodyPr/>
          <a:lstStyle/>
          <a:p>
            <a:fld id="{48F63A3B-78C7-47BE-AE5E-E10140E04643}" type="slidenum">
              <a:rPr lang="en-US" smtClean="0"/>
              <a:t>14</a:t>
            </a:fld>
            <a:endParaRPr lang="en-US"/>
          </a:p>
        </p:txBody>
      </p:sp>
      <p:pic>
        <p:nvPicPr>
          <p:cNvPr id="8" name="Picture 7" descr="A picture containing chart&#10;&#10;Description automatically generated">
            <a:extLst>
              <a:ext uri="{FF2B5EF4-FFF2-40B4-BE49-F238E27FC236}">
                <a16:creationId xmlns:a16="http://schemas.microsoft.com/office/drawing/2014/main" id="{7AE6136B-81CA-4655-B0FF-8E439954E3BF}"/>
              </a:ext>
            </a:extLst>
          </p:cNvPr>
          <p:cNvPicPr>
            <a:picLocks noChangeAspect="1"/>
          </p:cNvPicPr>
          <p:nvPr/>
        </p:nvPicPr>
        <p:blipFill>
          <a:blip r:embed="rId2"/>
          <a:stretch>
            <a:fillRect/>
          </a:stretch>
        </p:blipFill>
        <p:spPr>
          <a:xfrm>
            <a:off x="4439478" y="1334246"/>
            <a:ext cx="7752522" cy="5022104"/>
          </a:xfrm>
          <a:prstGeom prst="rect">
            <a:avLst/>
          </a:prstGeom>
          <a:ln>
            <a:solidFill>
              <a:schemeClr val="tx1"/>
            </a:solidFill>
          </a:ln>
        </p:spPr>
      </p:pic>
      <p:sp>
        <p:nvSpPr>
          <p:cNvPr id="9" name="Title 1">
            <a:extLst>
              <a:ext uri="{FF2B5EF4-FFF2-40B4-BE49-F238E27FC236}">
                <a16:creationId xmlns:a16="http://schemas.microsoft.com/office/drawing/2014/main" id="{DA2182A1-5220-41A9-8D4F-E69508435626}"/>
              </a:ext>
            </a:extLst>
          </p:cNvPr>
          <p:cNvSpPr>
            <a:spLocks noGrp="1"/>
          </p:cNvSpPr>
          <p:nvPr>
            <p:ph type="title"/>
          </p:nvPr>
        </p:nvSpPr>
        <p:spPr>
          <a:xfrm>
            <a:off x="584982"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Market Share by City</a:t>
            </a:r>
            <a:endParaRPr lang="en-US"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FFC2DB61-7735-4D07-AF48-0CAE90669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1" name="TextBox 10">
            <a:extLst>
              <a:ext uri="{FF2B5EF4-FFF2-40B4-BE49-F238E27FC236}">
                <a16:creationId xmlns:a16="http://schemas.microsoft.com/office/drawing/2014/main" id="{77C52357-001B-4888-B738-BD50D84ACB85}"/>
              </a:ext>
            </a:extLst>
          </p:cNvPr>
          <p:cNvSpPr txBox="1"/>
          <p:nvPr/>
        </p:nvSpPr>
        <p:spPr>
          <a:xfrm>
            <a:off x="584982" y="1767806"/>
            <a:ext cx="3854496"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Avenir LT Std 65 Medium" panose="020B0803020203020204" pitchFamily="34" charset="0"/>
              </a:rPr>
              <a:t>Market share of </a:t>
            </a:r>
            <a:r>
              <a:rPr lang="en-US" sz="2400" b="1" dirty="0">
                <a:solidFill>
                  <a:srgbClr val="FFC000"/>
                </a:solidFill>
                <a:latin typeface="Avenir LT Std 65 Medium" panose="020B0803020203020204" pitchFamily="34" charset="0"/>
              </a:rPr>
              <a:t>Yellow Cab</a:t>
            </a:r>
            <a:r>
              <a:rPr lang="en-US" sz="2400" b="1" dirty="0">
                <a:latin typeface="Avenir LT Std 65 Medium" panose="020B0803020203020204" pitchFamily="34" charset="0"/>
              </a:rPr>
              <a:t> higher across majority of the Cities.</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r>
              <a:rPr lang="en-US" sz="2400" b="1" dirty="0">
                <a:solidFill>
                  <a:srgbClr val="FF0066"/>
                </a:solidFill>
                <a:latin typeface="Avenir LT Std 65 Medium" panose="020B0803020203020204" pitchFamily="34" charset="0"/>
              </a:rPr>
              <a:t>Pink Cab </a:t>
            </a:r>
            <a:r>
              <a:rPr lang="en-US" sz="2400" b="1" dirty="0">
                <a:latin typeface="Avenir LT Std 65 Medium" panose="020B0803020203020204" pitchFamily="34" charset="0"/>
              </a:rPr>
              <a:t>has higher market share on few cities - Nashville, Sacramento, San Diego, Pittsburgh. </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endParaRPr lang="en-US" sz="2400" b="1" dirty="0">
              <a:latin typeface="Avenir LT Std 65 Medium" panose="020B0803020203020204" pitchFamily="34" charset="0"/>
            </a:endParaRPr>
          </a:p>
        </p:txBody>
      </p:sp>
    </p:spTree>
    <p:extLst>
      <p:ext uri="{BB962C8B-B14F-4D97-AF65-F5344CB8AC3E}">
        <p14:creationId xmlns:p14="http://schemas.microsoft.com/office/powerpoint/2010/main" val="54997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5CF3F-ACE2-473C-B20F-041A5C781C13}"/>
              </a:ext>
            </a:extLst>
          </p:cNvPr>
          <p:cNvSpPr>
            <a:spLocks noGrp="1"/>
          </p:cNvSpPr>
          <p:nvPr>
            <p:ph idx="1"/>
          </p:nvPr>
        </p:nvSpPr>
        <p:spPr>
          <a:xfrm>
            <a:off x="742122" y="2057399"/>
            <a:ext cx="3829878" cy="3627784"/>
          </a:xfrm>
        </p:spPr>
        <p:txBody>
          <a:bodyPr>
            <a:normAutofit/>
          </a:bodyPr>
          <a:lstStyle/>
          <a:p>
            <a:r>
              <a:rPr lang="en-US" dirty="0">
                <a:latin typeface="Avenir LT Std 65 Medium" panose="020B0803020203020204" pitchFamily="34" charset="0"/>
              </a:rPr>
              <a:t>Distance travelled remain uniform for both Cab companies.</a:t>
            </a:r>
          </a:p>
          <a:p>
            <a:endParaRPr lang="en-US" dirty="0">
              <a:latin typeface="Avenir LT Std 65 Medium" panose="020B0803020203020204" pitchFamily="34" charset="0"/>
            </a:endParaRPr>
          </a:p>
          <a:p>
            <a:r>
              <a:rPr lang="en-US" dirty="0">
                <a:latin typeface="Avenir LT Std 65 Medium" panose="020B0803020203020204" pitchFamily="34" charset="0"/>
              </a:rPr>
              <a:t>Trips that involves travelling more than 36 km are rarer.</a:t>
            </a:r>
          </a:p>
        </p:txBody>
      </p:sp>
      <p:sp>
        <p:nvSpPr>
          <p:cNvPr id="4" name="Slide Number Placeholder 3">
            <a:extLst>
              <a:ext uri="{FF2B5EF4-FFF2-40B4-BE49-F238E27FC236}">
                <a16:creationId xmlns:a16="http://schemas.microsoft.com/office/drawing/2014/main" id="{3086F040-2D43-4312-8E37-C0A2DD3B3C6C}"/>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7" name="Title 1">
            <a:extLst>
              <a:ext uri="{FF2B5EF4-FFF2-40B4-BE49-F238E27FC236}">
                <a16:creationId xmlns:a16="http://schemas.microsoft.com/office/drawing/2014/main" id="{3863B9F9-C87E-4755-834E-B8DCAAD63D6B}"/>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Frequency of Distance Traveled</a:t>
            </a:r>
            <a:endParaRPr lang="en-US"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AC7BD0C7-CC09-4BD7-BB0A-8E180E7E9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10;&#10;Description automatically generated">
            <a:extLst>
              <a:ext uri="{FF2B5EF4-FFF2-40B4-BE49-F238E27FC236}">
                <a16:creationId xmlns:a16="http://schemas.microsoft.com/office/drawing/2014/main" id="{BEC6011E-B2F2-4DBA-A2C7-2C332F464C7E}"/>
              </a:ext>
            </a:extLst>
          </p:cNvPr>
          <p:cNvPicPr>
            <a:picLocks noChangeAspect="1"/>
          </p:cNvPicPr>
          <p:nvPr/>
        </p:nvPicPr>
        <p:blipFill>
          <a:blip r:embed="rId3"/>
          <a:stretch>
            <a:fillRect/>
          </a:stretch>
        </p:blipFill>
        <p:spPr>
          <a:xfrm>
            <a:off x="4745038" y="1555079"/>
            <a:ext cx="6916115" cy="4801270"/>
          </a:xfrm>
          <a:prstGeom prst="rect">
            <a:avLst/>
          </a:prstGeom>
          <a:ln>
            <a:solidFill>
              <a:schemeClr val="tx1"/>
            </a:solidFill>
          </a:ln>
        </p:spPr>
      </p:pic>
    </p:spTree>
    <p:extLst>
      <p:ext uri="{BB962C8B-B14F-4D97-AF65-F5344CB8AC3E}">
        <p14:creationId xmlns:p14="http://schemas.microsoft.com/office/powerpoint/2010/main" val="429260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5F2B1-4D35-44C8-A6B6-847D55979DF7}"/>
              </a:ext>
            </a:extLst>
          </p:cNvPr>
          <p:cNvSpPr>
            <a:spLocks noGrp="1"/>
          </p:cNvSpPr>
          <p:nvPr>
            <p:ph idx="1"/>
          </p:nvPr>
        </p:nvSpPr>
        <p:spPr>
          <a:xfrm>
            <a:off x="838200" y="1825625"/>
            <a:ext cx="4634948" cy="4351338"/>
          </a:xfrm>
        </p:spPr>
        <p:txBody>
          <a:bodyPr>
            <a:normAutofit fontScale="85000" lnSpcReduction="20000"/>
          </a:bodyPr>
          <a:lstStyle/>
          <a:p>
            <a:r>
              <a:rPr lang="en-US" dirty="0">
                <a:latin typeface="Avenir LT Std 65 Medium" panose="020B0803020203020204" pitchFamily="34" charset="0"/>
              </a:rPr>
              <a:t>High Correlation between Distance traveled and Cab Expenses. </a:t>
            </a:r>
          </a:p>
          <a:p>
            <a:endParaRPr lang="en-US" dirty="0">
              <a:latin typeface="Avenir LT Std 65 Medium" panose="020B0803020203020204" pitchFamily="34" charset="0"/>
            </a:endParaRPr>
          </a:p>
          <a:p>
            <a:r>
              <a:rPr lang="en-US" dirty="0">
                <a:latin typeface="Avenir LT Std 65 Medium" panose="020B0803020203020204" pitchFamily="34" charset="0"/>
              </a:rPr>
              <a:t>Correlation between Distance and Cab Revenue less compared to Cost of Trip. </a:t>
            </a:r>
          </a:p>
          <a:p>
            <a:endParaRPr lang="en-US" dirty="0">
              <a:latin typeface="Avenir LT Std 65 Medium" panose="020B0803020203020204" pitchFamily="34" charset="0"/>
            </a:endParaRPr>
          </a:p>
          <a:p>
            <a:r>
              <a:rPr lang="en-US" dirty="0">
                <a:latin typeface="Avenir LT Std 65 Medium" panose="020B0803020203020204" pitchFamily="34" charset="0"/>
              </a:rPr>
              <a:t>Signifies other factors involved in determining prices charged to customers apart from distance traveled.</a:t>
            </a:r>
          </a:p>
        </p:txBody>
      </p:sp>
      <p:sp>
        <p:nvSpPr>
          <p:cNvPr id="4" name="Slide Number Placeholder 3">
            <a:extLst>
              <a:ext uri="{FF2B5EF4-FFF2-40B4-BE49-F238E27FC236}">
                <a16:creationId xmlns:a16="http://schemas.microsoft.com/office/drawing/2014/main" id="{929EB7A3-ADC3-4ACB-9DDB-3F9D6B49EDC8}"/>
              </a:ext>
            </a:extLst>
          </p:cNvPr>
          <p:cNvSpPr>
            <a:spLocks noGrp="1"/>
          </p:cNvSpPr>
          <p:nvPr>
            <p:ph type="sldNum" sz="quarter" idx="12"/>
          </p:nvPr>
        </p:nvSpPr>
        <p:spPr/>
        <p:txBody>
          <a:bodyPr/>
          <a:lstStyle/>
          <a:p>
            <a:fld id="{48F63A3B-78C7-47BE-AE5E-E10140E04643}" type="slidenum">
              <a:rPr lang="en-US" smtClean="0"/>
              <a:t>16</a:t>
            </a:fld>
            <a:endParaRPr lang="en-US"/>
          </a:p>
        </p:txBody>
      </p:sp>
      <p:pic>
        <p:nvPicPr>
          <p:cNvPr id="5" name="Picture 4">
            <a:extLst>
              <a:ext uri="{FF2B5EF4-FFF2-40B4-BE49-F238E27FC236}">
                <a16:creationId xmlns:a16="http://schemas.microsoft.com/office/drawing/2014/main" id="{81CB78A0-37DA-40B9-98D7-47AB27BC5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7F7EE784-41BD-452F-BBFD-ECD8D37A49E2}"/>
              </a:ext>
            </a:extLst>
          </p:cNvPr>
          <p:cNvPicPr>
            <a:picLocks noChangeAspect="1"/>
          </p:cNvPicPr>
          <p:nvPr/>
        </p:nvPicPr>
        <p:blipFill>
          <a:blip r:embed="rId3"/>
          <a:stretch>
            <a:fillRect/>
          </a:stretch>
        </p:blipFill>
        <p:spPr>
          <a:xfrm>
            <a:off x="5804452" y="1364444"/>
            <a:ext cx="5560234" cy="5080597"/>
          </a:xfrm>
          <a:prstGeom prst="rect">
            <a:avLst/>
          </a:prstGeom>
          <a:ln>
            <a:solidFill>
              <a:schemeClr val="tx1"/>
            </a:solidFill>
          </a:ln>
        </p:spPr>
      </p:pic>
      <p:sp>
        <p:nvSpPr>
          <p:cNvPr id="8" name="Title 1">
            <a:extLst>
              <a:ext uri="{FF2B5EF4-FFF2-40B4-BE49-F238E27FC236}">
                <a16:creationId xmlns:a16="http://schemas.microsoft.com/office/drawing/2014/main" id="{13CC3C79-C7C6-471C-ABDB-E359F9333E5A}"/>
              </a:ext>
            </a:extLst>
          </p:cNvPr>
          <p:cNvSpPr>
            <a:spLocks noGrp="1"/>
          </p:cNvSpPr>
          <p:nvPr>
            <p:ph type="title"/>
          </p:nvPr>
        </p:nvSpPr>
        <p:spPr>
          <a:xfrm>
            <a:off x="732182" y="204927"/>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Distance vs Revenue &amp; Expense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758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17</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8ABB993-3353-400A-BF8D-DABC5EBB02F1}"/>
              </a:ext>
            </a:extLst>
          </p:cNvPr>
          <p:cNvSpPr>
            <a:spLocks noGrp="1"/>
          </p:cNvSpPr>
          <p:nvPr>
            <p:ph type="title"/>
          </p:nvPr>
        </p:nvSpPr>
        <p:spPr>
          <a:xfrm>
            <a:off x="954156" y="72415"/>
            <a:ext cx="10410529"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048182E5-4E52-4FC3-8A15-52031AC356F5}"/>
              </a:ext>
            </a:extLst>
          </p:cNvPr>
          <p:cNvPicPr>
            <a:picLocks noChangeAspect="1"/>
          </p:cNvPicPr>
          <p:nvPr/>
        </p:nvPicPr>
        <p:blipFill>
          <a:blip r:embed="rId3"/>
          <a:stretch>
            <a:fillRect/>
          </a:stretch>
        </p:blipFill>
        <p:spPr>
          <a:xfrm>
            <a:off x="6220238" y="928061"/>
            <a:ext cx="5314122" cy="2794372"/>
          </a:xfrm>
          <a:prstGeom prst="rect">
            <a:avLst/>
          </a:prstGeom>
          <a:ln>
            <a:solidFill>
              <a:schemeClr val="tx1"/>
            </a:solidFill>
          </a:ln>
        </p:spPr>
      </p:pic>
      <p:pic>
        <p:nvPicPr>
          <p:cNvPr id="25" name="Picture 24" descr="Chart, timeline&#10;&#10;Description automatically generated">
            <a:extLst>
              <a:ext uri="{FF2B5EF4-FFF2-40B4-BE49-F238E27FC236}">
                <a16:creationId xmlns:a16="http://schemas.microsoft.com/office/drawing/2014/main" id="{B8887973-E562-484E-BFDA-32E829F789CC}"/>
              </a:ext>
            </a:extLst>
          </p:cNvPr>
          <p:cNvPicPr>
            <a:picLocks noChangeAspect="1"/>
          </p:cNvPicPr>
          <p:nvPr/>
        </p:nvPicPr>
        <p:blipFill rotWithShape="1">
          <a:blip r:embed="rId4"/>
          <a:srcRect l="1824" t="3879"/>
          <a:stretch/>
        </p:blipFill>
        <p:spPr>
          <a:xfrm>
            <a:off x="6220238" y="3882887"/>
            <a:ext cx="5314122" cy="2609987"/>
          </a:xfrm>
          <a:prstGeom prst="rect">
            <a:avLst/>
          </a:prstGeom>
          <a:ln>
            <a:solidFill>
              <a:schemeClr val="tx1"/>
            </a:solidFill>
          </a:ln>
        </p:spPr>
      </p:pic>
      <p:sp>
        <p:nvSpPr>
          <p:cNvPr id="26" name="TextBox 25">
            <a:extLst>
              <a:ext uri="{FF2B5EF4-FFF2-40B4-BE49-F238E27FC236}">
                <a16:creationId xmlns:a16="http://schemas.microsoft.com/office/drawing/2014/main" id="{981AD07D-1A50-4EA0-8CA9-83B9CE36E0E3}"/>
              </a:ext>
            </a:extLst>
          </p:cNvPr>
          <p:cNvSpPr txBox="1"/>
          <p:nvPr/>
        </p:nvSpPr>
        <p:spPr>
          <a:xfrm>
            <a:off x="954157" y="1282076"/>
            <a:ext cx="4952999"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LT Std 65 Medium" panose="020B0803020203020204" pitchFamily="34" charset="0"/>
              </a:rPr>
              <a:t>Profit = Price Charged –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more correlated with Price Charged.</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varies at low Price charges but varies less as Price Charges increases.</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Heteroscedasticity increases with increase in distance traveled. Same pattern for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Significant trips did not end in Profit. </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Median Profit for </a:t>
            </a:r>
            <a:r>
              <a:rPr lang="en-US" b="1" dirty="0">
                <a:solidFill>
                  <a:srgbClr val="FFC000"/>
                </a:solidFill>
                <a:latin typeface="Avenir LT Std 65 Medium" panose="020B0803020203020204" pitchFamily="34" charset="0"/>
              </a:rPr>
              <a:t>Yellow Cab </a:t>
            </a:r>
            <a:r>
              <a:rPr lang="en-US" dirty="0">
                <a:latin typeface="Avenir LT Std 65 Medium" panose="020B0803020203020204" pitchFamily="34" charset="0"/>
              </a:rPr>
              <a:t>higher than </a:t>
            </a:r>
            <a:r>
              <a:rPr lang="en-US" b="1" dirty="0">
                <a:solidFill>
                  <a:srgbClr val="FF0066"/>
                </a:solidFill>
                <a:latin typeface="Avenir LT Std 65 Medium" panose="020B0803020203020204" pitchFamily="34" charset="0"/>
              </a:rPr>
              <a:t>Pink Cab</a:t>
            </a:r>
            <a:r>
              <a:rPr lang="en-US" dirty="0">
                <a:latin typeface="Avenir LT Std 65 Medium" panose="020B0803020203020204" pitchFamily="34" charset="0"/>
              </a:rPr>
              <a:t>.</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endParaRPr lang="en-US" dirty="0">
              <a:latin typeface="Avenir LT Std 65 Medium" panose="020B0803020203020204" pitchFamily="34" charset="0"/>
            </a:endParaRPr>
          </a:p>
        </p:txBody>
      </p:sp>
    </p:spTree>
    <p:extLst>
      <p:ext uri="{BB962C8B-B14F-4D97-AF65-F5344CB8AC3E}">
        <p14:creationId xmlns:p14="http://schemas.microsoft.com/office/powerpoint/2010/main" val="129367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A71FE-1870-4E9D-BACE-24C24EA3DD1C}"/>
              </a:ext>
            </a:extLst>
          </p:cNvPr>
          <p:cNvSpPr>
            <a:spLocks noGrp="1"/>
          </p:cNvSpPr>
          <p:nvPr>
            <p:ph idx="1"/>
          </p:nvPr>
        </p:nvSpPr>
        <p:spPr>
          <a:xfrm>
            <a:off x="463825" y="1462088"/>
            <a:ext cx="3856383" cy="4700173"/>
          </a:xfrm>
        </p:spPr>
        <p:txBody>
          <a:bodyPr>
            <a:normAutofit fontScale="92500" lnSpcReduction="10000"/>
          </a:bodyPr>
          <a:lstStyle/>
          <a:p>
            <a:pPr>
              <a:buFont typeface="Wingdings" panose="05000000000000000000" pitchFamily="2" charset="2"/>
              <a:buChar char="Ø"/>
            </a:pPr>
            <a:r>
              <a:rPr lang="en-US" sz="1600" dirty="0">
                <a:latin typeface="Avenir Next LT Pro" panose="020B0504020202020204" pitchFamily="34" charset="0"/>
              </a:rPr>
              <a:t>Previous slides show the relations between Profit and Cab’s Fares and Expenses.</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Both Cab fares and Expenses depend on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 is a </a:t>
            </a:r>
            <a:r>
              <a:rPr lang="en-US" sz="1600" b="1" dirty="0">
                <a:latin typeface="Avenir Next LT Pro" panose="020B0504020202020204" pitchFamily="34" charset="0"/>
              </a:rPr>
              <a:t>perfect correlation between daily total trips and Daily total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Moreover, </a:t>
            </a:r>
            <a:r>
              <a:rPr lang="en-US" sz="1600" b="1" dirty="0">
                <a:latin typeface="Avenir Next LT Pro" panose="020B0504020202020204" pitchFamily="34" charset="0"/>
              </a:rPr>
              <a:t>daily total trips also have a strong correlation with total daily profit</a:t>
            </a:r>
            <a:r>
              <a:rPr lang="en-US" sz="1600" dirty="0">
                <a:latin typeface="Avenir Next LT Pro" panose="020B0504020202020204" pitchFamily="34" charset="0"/>
              </a:rPr>
              <a:t>.</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Therefore, the </a:t>
            </a:r>
            <a:r>
              <a:rPr lang="en-US" sz="1600" b="1" dirty="0">
                <a:latin typeface="Avenir Next LT Pro" panose="020B0504020202020204" pitchFamily="34" charset="0"/>
              </a:rPr>
              <a:t>number of trips a cab company travels</a:t>
            </a:r>
            <a:r>
              <a:rPr lang="en-US" sz="1600" dirty="0">
                <a:latin typeface="Avenir Next LT Pro" panose="020B0504020202020204" pitchFamily="34" charset="0"/>
              </a:rPr>
              <a:t> in a day can determine the </a:t>
            </a:r>
            <a:r>
              <a:rPr lang="en-US" sz="1600" b="1" dirty="0">
                <a:latin typeface="Avenir Next LT Pro" panose="020B0504020202020204" pitchFamily="34" charset="0"/>
              </a:rPr>
              <a:t>company’s financial performance</a:t>
            </a:r>
            <a:r>
              <a:rPr lang="en-US" sz="1600" dirty="0">
                <a:latin typeface="Avenir Next LT Pro" panose="020B0504020202020204" pitchFamily="34" charset="0"/>
              </a:rPr>
              <a:t>.</a:t>
            </a:r>
          </a:p>
        </p:txBody>
      </p:sp>
      <p:sp>
        <p:nvSpPr>
          <p:cNvPr id="4" name="Slide Number Placeholder 3">
            <a:extLst>
              <a:ext uri="{FF2B5EF4-FFF2-40B4-BE49-F238E27FC236}">
                <a16:creationId xmlns:a16="http://schemas.microsoft.com/office/drawing/2014/main" id="{6FFFC976-37DE-4A5B-BE6F-2C076DC863FF}"/>
              </a:ext>
            </a:extLst>
          </p:cNvPr>
          <p:cNvSpPr>
            <a:spLocks noGrp="1"/>
          </p:cNvSpPr>
          <p:nvPr>
            <p:ph type="sldNum" sz="quarter" idx="12"/>
          </p:nvPr>
        </p:nvSpPr>
        <p:spPr/>
        <p:txBody>
          <a:bodyPr/>
          <a:lstStyle/>
          <a:p>
            <a:fld id="{48F63A3B-78C7-47BE-AE5E-E10140E04643}" type="slidenum">
              <a:rPr lang="en-US" smtClean="0"/>
              <a:t>18</a:t>
            </a:fld>
            <a:endParaRPr lang="en-US"/>
          </a:p>
        </p:txBody>
      </p:sp>
      <p:pic>
        <p:nvPicPr>
          <p:cNvPr id="6" name="Picture 5" descr="Chart, scatter chart&#10;&#10;Description automatically generated">
            <a:extLst>
              <a:ext uri="{FF2B5EF4-FFF2-40B4-BE49-F238E27FC236}">
                <a16:creationId xmlns:a16="http://schemas.microsoft.com/office/drawing/2014/main" id="{602CB156-3E59-435A-B182-924F555B86E0}"/>
              </a:ext>
            </a:extLst>
          </p:cNvPr>
          <p:cNvPicPr>
            <a:picLocks noChangeAspect="1"/>
          </p:cNvPicPr>
          <p:nvPr/>
        </p:nvPicPr>
        <p:blipFill>
          <a:blip r:embed="rId2"/>
          <a:stretch>
            <a:fillRect/>
          </a:stretch>
        </p:blipFill>
        <p:spPr>
          <a:xfrm>
            <a:off x="4443859" y="1621811"/>
            <a:ext cx="7438962" cy="3932430"/>
          </a:xfrm>
          <a:prstGeom prst="rect">
            <a:avLst/>
          </a:prstGeom>
          <a:ln>
            <a:solidFill>
              <a:schemeClr val="tx1"/>
            </a:solidFill>
          </a:ln>
        </p:spPr>
      </p:pic>
      <p:sp>
        <p:nvSpPr>
          <p:cNvPr id="7" name="Title 1">
            <a:extLst>
              <a:ext uri="{FF2B5EF4-FFF2-40B4-BE49-F238E27FC236}">
                <a16:creationId xmlns:a16="http://schemas.microsoft.com/office/drawing/2014/main" id="{E515380F-0304-4000-AC96-BE61B5A85E7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Key Performance Indicator (KPI)</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933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8E80F-E984-4C33-B9F6-C9E25EEBCD2E}"/>
              </a:ext>
            </a:extLst>
          </p:cNvPr>
          <p:cNvSpPr>
            <a:spLocks noGrp="1"/>
          </p:cNvSpPr>
          <p:nvPr>
            <p:ph idx="1"/>
          </p:nvPr>
        </p:nvSpPr>
        <p:spPr>
          <a:xfrm>
            <a:off x="1113181" y="4003282"/>
            <a:ext cx="4946375" cy="2451359"/>
          </a:xfrm>
        </p:spPr>
        <p:txBody>
          <a:bodyPr>
            <a:normAutofit fontScale="92500" lnSpcReduction="10000"/>
          </a:bodyPr>
          <a:lstStyle/>
          <a:p>
            <a:r>
              <a:rPr lang="en-US" dirty="0">
                <a:latin typeface="Avenir Next LT Pro Light" panose="020B0304020202020204" pitchFamily="34" charset="0"/>
              </a:rPr>
              <a:t>Trips has been split into three categories based on distance.</a:t>
            </a:r>
          </a:p>
          <a:p>
            <a:endParaRPr lang="en-US" dirty="0">
              <a:latin typeface="Avenir Next LT Pro Light" panose="020B0304020202020204" pitchFamily="34" charset="0"/>
            </a:endParaRPr>
          </a:p>
          <a:p>
            <a:r>
              <a:rPr lang="en-US" dirty="0">
                <a:latin typeface="Avenir Next LT Pro Light" panose="020B0304020202020204" pitchFamily="34" charset="0"/>
              </a:rPr>
              <a:t>Across all kinds of trips, </a:t>
            </a:r>
            <a:r>
              <a:rPr lang="en-US" dirty="0">
                <a:solidFill>
                  <a:srgbClr val="FFC000"/>
                </a:solidFill>
                <a:latin typeface="Avenir Next LT Pro Light" panose="020B0304020202020204" pitchFamily="34" charset="0"/>
              </a:rPr>
              <a:t>Yellow Cab</a:t>
            </a:r>
            <a:r>
              <a:rPr lang="en-US" dirty="0">
                <a:latin typeface="Avenir Next LT Pro Light" panose="020B0304020202020204" pitchFamily="34" charset="0"/>
              </a:rPr>
              <a:t> makes higher median Profit compared to </a:t>
            </a:r>
            <a:r>
              <a:rPr lang="en-US" b="1" dirty="0">
                <a:solidFill>
                  <a:srgbClr val="FF0066"/>
                </a:solidFill>
                <a:latin typeface="Avenir Next LT Pro Light" panose="020B0304020202020204" pitchFamily="34" charset="0"/>
              </a:rPr>
              <a:t>Pink Cab</a:t>
            </a:r>
            <a:r>
              <a:rPr lang="en-US" dirty="0">
                <a:latin typeface="Avenir Next LT Pro Light" panose="020B0304020202020204" pitchFamily="34" charset="0"/>
              </a:rPr>
              <a:t>.</a:t>
            </a:r>
          </a:p>
        </p:txBody>
      </p:sp>
      <p:sp>
        <p:nvSpPr>
          <p:cNvPr id="4" name="Slide Number Placeholder 3">
            <a:extLst>
              <a:ext uri="{FF2B5EF4-FFF2-40B4-BE49-F238E27FC236}">
                <a16:creationId xmlns:a16="http://schemas.microsoft.com/office/drawing/2014/main" id="{E58DF8C3-D899-448C-944E-A261065EFDB3}"/>
              </a:ext>
            </a:extLst>
          </p:cNvPr>
          <p:cNvSpPr>
            <a:spLocks noGrp="1"/>
          </p:cNvSpPr>
          <p:nvPr>
            <p:ph type="sldNum" sz="quarter" idx="12"/>
          </p:nvPr>
        </p:nvSpPr>
        <p:spPr/>
        <p:txBody>
          <a:bodyPr/>
          <a:lstStyle/>
          <a:p>
            <a:fld id="{48F63A3B-78C7-47BE-AE5E-E10140E04643}" type="slidenum">
              <a:rPr lang="en-US" smtClean="0"/>
              <a:t>19</a:t>
            </a:fld>
            <a:endParaRPr lang="en-US"/>
          </a:p>
        </p:txBody>
      </p:sp>
      <p:pic>
        <p:nvPicPr>
          <p:cNvPr id="5" name="Picture 4">
            <a:extLst>
              <a:ext uri="{FF2B5EF4-FFF2-40B4-BE49-F238E27FC236}">
                <a16:creationId xmlns:a16="http://schemas.microsoft.com/office/drawing/2014/main" id="{72F079AA-2FA8-4BA7-BFDE-F40A63FFD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190767D-48B2-481B-B9ED-9C235FC2F88F}"/>
              </a:ext>
            </a:extLst>
          </p:cNvPr>
          <p:cNvSpPr>
            <a:spLocks noGrp="1"/>
          </p:cNvSpPr>
          <p:nvPr>
            <p:ph type="title"/>
          </p:nvPr>
        </p:nvSpPr>
        <p:spPr>
          <a:xfrm>
            <a:off x="919370" y="75604"/>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Trip Type</a:t>
            </a:r>
            <a:endParaRPr lang="en-US" dirty="0">
              <a:effectLst>
                <a:outerShdw blurRad="38100" dist="38100" dir="2700000" algn="tl">
                  <a:srgbClr val="000000">
                    <a:alpha val="43137"/>
                  </a:srgbClr>
                </a:outerShdw>
              </a:effectLst>
            </a:endParaRPr>
          </a:p>
        </p:txBody>
      </p:sp>
      <p:pic>
        <p:nvPicPr>
          <p:cNvPr id="8" name="Picture 7" descr="Chart, box and whisker chart&#10;&#10;Description automatically generated">
            <a:extLst>
              <a:ext uri="{FF2B5EF4-FFF2-40B4-BE49-F238E27FC236}">
                <a16:creationId xmlns:a16="http://schemas.microsoft.com/office/drawing/2014/main" id="{C21B31F3-DD35-4C01-9C95-17CA7A80064E}"/>
              </a:ext>
            </a:extLst>
          </p:cNvPr>
          <p:cNvPicPr>
            <a:picLocks noChangeAspect="1"/>
          </p:cNvPicPr>
          <p:nvPr/>
        </p:nvPicPr>
        <p:blipFill>
          <a:blip r:embed="rId3"/>
          <a:stretch>
            <a:fillRect/>
          </a:stretch>
        </p:blipFill>
        <p:spPr>
          <a:xfrm>
            <a:off x="1113182" y="1283708"/>
            <a:ext cx="4982817" cy="2472978"/>
          </a:xfrm>
          <a:prstGeom prst="rect">
            <a:avLst/>
          </a:prstGeom>
          <a:ln>
            <a:solidFill>
              <a:schemeClr val="tx1"/>
            </a:solidFill>
          </a:ln>
        </p:spPr>
      </p:pic>
      <p:pic>
        <p:nvPicPr>
          <p:cNvPr id="10" name="Picture 9" descr="Chart, timeline&#10;&#10;Description automatically generated">
            <a:extLst>
              <a:ext uri="{FF2B5EF4-FFF2-40B4-BE49-F238E27FC236}">
                <a16:creationId xmlns:a16="http://schemas.microsoft.com/office/drawing/2014/main" id="{12514059-C512-4B9A-AB40-E5A9639582B8}"/>
              </a:ext>
            </a:extLst>
          </p:cNvPr>
          <p:cNvPicPr>
            <a:picLocks noChangeAspect="1"/>
          </p:cNvPicPr>
          <p:nvPr/>
        </p:nvPicPr>
        <p:blipFill>
          <a:blip r:embed="rId4"/>
          <a:stretch>
            <a:fillRect/>
          </a:stretch>
        </p:blipFill>
        <p:spPr>
          <a:xfrm>
            <a:off x="6347791" y="1283708"/>
            <a:ext cx="4731026" cy="2472978"/>
          </a:xfrm>
          <a:prstGeom prst="rect">
            <a:avLst/>
          </a:prstGeom>
          <a:ln>
            <a:solidFill>
              <a:schemeClr val="tx1"/>
            </a:solidFill>
          </a:ln>
        </p:spPr>
      </p:pic>
      <p:pic>
        <p:nvPicPr>
          <p:cNvPr id="12" name="Picture 11" descr="Chart, box and whisker chart&#10;&#10;Description automatically generated">
            <a:extLst>
              <a:ext uri="{FF2B5EF4-FFF2-40B4-BE49-F238E27FC236}">
                <a16:creationId xmlns:a16="http://schemas.microsoft.com/office/drawing/2014/main" id="{2F712CAB-BECE-43AC-9D9F-CEB8366BCC3B}"/>
              </a:ext>
            </a:extLst>
          </p:cNvPr>
          <p:cNvPicPr>
            <a:picLocks noChangeAspect="1"/>
          </p:cNvPicPr>
          <p:nvPr/>
        </p:nvPicPr>
        <p:blipFill>
          <a:blip r:embed="rId5"/>
          <a:stretch>
            <a:fillRect/>
          </a:stretch>
        </p:blipFill>
        <p:spPr>
          <a:xfrm>
            <a:off x="6334540" y="3981663"/>
            <a:ext cx="4744277" cy="2472978"/>
          </a:xfrm>
          <a:prstGeom prst="rect">
            <a:avLst/>
          </a:prstGeom>
          <a:ln>
            <a:solidFill>
              <a:schemeClr val="tx1"/>
            </a:solidFill>
          </a:ln>
        </p:spPr>
      </p:pic>
    </p:spTree>
    <p:extLst>
      <p:ext uri="{BB962C8B-B14F-4D97-AF65-F5344CB8AC3E}">
        <p14:creationId xmlns:p14="http://schemas.microsoft.com/office/powerpoint/2010/main" val="25850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619541" y="619539"/>
            <a:ext cx="6858002" cy="5618924"/>
          </a:xfrm>
          <a:solidFill>
            <a:srgbClr val="3B3B3B"/>
          </a:solidFill>
        </p:spPr>
        <p:txBody>
          <a:bodyPr vert="vert270" anchor="t" anchorCtr="0"/>
          <a:lstStyle/>
          <a:p>
            <a:br>
              <a:rPr lang="en-US" dirty="0"/>
            </a:br>
            <a:br>
              <a:rPr lang="en-US" dirty="0"/>
            </a:br>
            <a:br>
              <a:rPr lang="en-US" dirty="0"/>
            </a:b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953536" y="619540"/>
            <a:ext cx="6858004" cy="5618924"/>
          </a:xfrm>
        </p:spPr>
        <p:txBody>
          <a:bodyPr vert="vert270">
            <a:normAutofit/>
          </a:bodyPr>
          <a:lstStyle/>
          <a:p>
            <a:endParaRPr lang="en-US" dirty="0">
              <a:solidFill>
                <a:srgbClr val="FF6600"/>
              </a:solidFill>
              <a:latin typeface="Avenir LT Std 65 Medium" panose="020B0803020203020204" pitchFamily="34" charset="0"/>
            </a:endParaRPr>
          </a:p>
          <a:p>
            <a:pPr algn="just"/>
            <a:r>
              <a:rPr lang="en-US" dirty="0">
                <a:solidFill>
                  <a:srgbClr val="FF6600"/>
                </a:solidFill>
                <a:latin typeface="Avenir LT Std 65 Medium" panose="020B0803020203020204" pitchFamily="34" charset="0"/>
              </a:rPr>
              <a:t>   </a:t>
            </a:r>
          </a:p>
          <a:p>
            <a:pPr algn="just"/>
            <a:r>
              <a:rPr lang="en-US" sz="2800" dirty="0">
                <a:solidFill>
                  <a:srgbClr val="FF6600"/>
                </a:solidFill>
                <a:latin typeface="Avenir LT Std 65 Medium" panose="020B0803020203020204" pitchFamily="34" charset="0"/>
              </a:rPr>
              <a:t>         </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Executive Summary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Problem Statement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Methodology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Tools Used</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Data Preparation</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EDA</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Hypothesis Results</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Forecast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Conclusion</a:t>
            </a:r>
          </a:p>
          <a:p>
            <a:endParaRPr lang="en-US" sz="3200"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fontScale="92500" lnSpcReduction="20000"/>
          </a:bodyPr>
          <a:lstStyle/>
          <a:p>
            <a:pPr>
              <a:buFont typeface="Wingdings" panose="05000000000000000000" pitchFamily="2" charset="2"/>
              <a:buChar char="Ø"/>
            </a:pPr>
            <a:r>
              <a:rPr lang="en-US" sz="2000" dirty="0">
                <a:latin typeface="Avenir Next LT Pro Demi" panose="020B0704020202020204" pitchFamily="34" charset="0"/>
              </a:rPr>
              <a:t>Month likely associated with Profit.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in May for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and highest during December.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Higher Profit outliers for month of September.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Total Profit highest in December (2016 to 2018).</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highest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$220 made in February 2017, followed by $199 in April 2016.</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a:extLst>
              <a:ext uri="{FF2B5EF4-FFF2-40B4-BE49-F238E27FC236}">
                <a16:creationId xmlns:a16="http://schemas.microsoft.com/office/drawing/2014/main" id="{CF0516D2-803A-4BA8-9113-D938D9DDFE90}"/>
              </a:ext>
            </a:extLst>
          </p:cNvPr>
          <p:cNvPicPr>
            <a:picLocks noChangeAspect="1"/>
          </p:cNvPicPr>
          <p:nvPr/>
        </p:nvPicPr>
        <p:blipFill>
          <a:blip r:embed="rId3"/>
          <a:stretch>
            <a:fillRect/>
          </a:stretch>
        </p:blipFill>
        <p:spPr>
          <a:xfrm>
            <a:off x="4221632" y="1627188"/>
            <a:ext cx="7551267" cy="4729162"/>
          </a:xfrm>
          <a:prstGeom prst="rect">
            <a:avLst/>
          </a:prstGeom>
          <a:ln>
            <a:solidFill>
              <a:schemeClr val="tx1"/>
            </a:solidFill>
          </a:ln>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87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lnSpcReduction="10000"/>
          </a:bodyPr>
          <a:lstStyle/>
          <a:p>
            <a:pPr>
              <a:buFont typeface="Wingdings" panose="05000000000000000000" pitchFamily="2" charset="2"/>
              <a:buChar char="Ø"/>
            </a:pP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profit significantly higher across all months compared to its rival.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during July and August.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Highest Total Profit in December (2016 to 2018),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$177 made in August 2016, followed by $166 on December 2017.</a:t>
            </a:r>
          </a:p>
          <a:p>
            <a:endParaRPr lang="en-US" sz="2000" dirty="0">
              <a:latin typeface="Avenir Next LT Pro Demi" panose="020B0704020202020204" pitchFamily="34" charset="0"/>
            </a:endParaRP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pic>
        <p:nvPicPr>
          <p:cNvPr id="8" name="Picture 7" descr="Chart&#10;&#10;Description automatically generated">
            <a:extLst>
              <a:ext uri="{FF2B5EF4-FFF2-40B4-BE49-F238E27FC236}">
                <a16:creationId xmlns:a16="http://schemas.microsoft.com/office/drawing/2014/main" id="{51362BA4-AA1B-4105-92AE-93F5E8026CA3}"/>
              </a:ext>
            </a:extLst>
          </p:cNvPr>
          <p:cNvPicPr>
            <a:picLocks noChangeAspect="1"/>
          </p:cNvPicPr>
          <p:nvPr/>
        </p:nvPicPr>
        <p:blipFill>
          <a:blip r:embed="rId3"/>
          <a:stretch>
            <a:fillRect/>
          </a:stretch>
        </p:blipFill>
        <p:spPr>
          <a:xfrm>
            <a:off x="4234707" y="1561360"/>
            <a:ext cx="7538192" cy="4794990"/>
          </a:xfrm>
          <a:prstGeom prst="rect">
            <a:avLst/>
          </a:prstGeom>
          <a:ln>
            <a:solidFill>
              <a:schemeClr val="tx1"/>
            </a:solidFill>
          </a:ln>
        </p:spPr>
      </p:pic>
    </p:spTree>
    <p:extLst>
      <p:ext uri="{BB962C8B-B14F-4D97-AF65-F5344CB8AC3E}">
        <p14:creationId xmlns:p14="http://schemas.microsoft.com/office/powerpoint/2010/main" val="330818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FADE8-9129-4659-82D6-F2D4B3EA8608}"/>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2E9F0385-0304-442E-87F8-A3984835B74C}"/>
              </a:ext>
            </a:extLst>
          </p:cNvPr>
          <p:cNvPicPr>
            <a:picLocks noChangeAspect="1"/>
          </p:cNvPicPr>
          <p:nvPr/>
        </p:nvPicPr>
        <p:blipFill>
          <a:blip r:embed="rId2"/>
          <a:stretch>
            <a:fillRect/>
          </a:stretch>
        </p:blipFill>
        <p:spPr>
          <a:xfrm>
            <a:off x="4881460" y="1709529"/>
            <a:ext cx="6472339" cy="4586019"/>
          </a:xfrm>
          <a:prstGeom prst="rect">
            <a:avLst/>
          </a:prstGeom>
          <a:ln>
            <a:solidFill>
              <a:schemeClr val="tx1"/>
            </a:solidFill>
          </a:ln>
        </p:spPr>
      </p:pic>
      <p:sp>
        <p:nvSpPr>
          <p:cNvPr id="6" name="Title 1">
            <a:extLst>
              <a:ext uri="{FF2B5EF4-FFF2-40B4-BE49-F238E27FC236}">
                <a16:creationId xmlns:a16="http://schemas.microsoft.com/office/drawing/2014/main" id="{12D5B858-7D05-4C7E-9E84-33186689018C}"/>
              </a:ext>
            </a:extLst>
          </p:cNvPr>
          <p:cNvSpPr>
            <a:spLocks noGrp="1"/>
          </p:cNvSpPr>
          <p:nvPr>
            <p:ph type="title"/>
          </p:nvPr>
        </p:nvSpPr>
        <p:spPr>
          <a:xfrm>
            <a:off x="665922" y="136525"/>
            <a:ext cx="10515600" cy="1325563"/>
          </a:xfrm>
        </p:spPr>
        <p:txBody>
          <a:bodyPr/>
          <a:lstStyle/>
          <a:p>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Loses</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by City</a:t>
            </a:r>
            <a:endParaRPr lang="en-US" dirty="0">
              <a:solidFill>
                <a:srgbClr val="FF660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CD4DD0B-17E3-444A-86DB-1DCB0692D2D9}"/>
              </a:ext>
            </a:extLst>
          </p:cNvPr>
          <p:cNvSpPr txBox="1"/>
          <p:nvPr/>
        </p:nvSpPr>
        <p:spPr>
          <a:xfrm>
            <a:off x="665922" y="1709530"/>
            <a:ext cx="3866320" cy="4401205"/>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FFC000"/>
                </a:solidFill>
                <a:latin typeface="Avenir LT Std 45 Book" panose="020B0502020203020204" pitchFamily="34" charset="0"/>
              </a:rPr>
              <a:t>Yellow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followed by </a:t>
            </a:r>
            <a:r>
              <a:rPr lang="en-US" sz="2800" b="1" dirty="0">
                <a:latin typeface="Avenir LT Std 45 Book" panose="020B0502020203020204" pitchFamily="34" charset="0"/>
              </a:rPr>
              <a:t>Boston</a:t>
            </a:r>
            <a:r>
              <a:rPr lang="en-US" sz="2800" dirty="0">
                <a:latin typeface="Avenir LT Std 45 Book" panose="020B0502020203020204" pitchFamily="34" charset="0"/>
              </a:rPr>
              <a:t> and </a:t>
            </a:r>
            <a:r>
              <a:rPr lang="en-US" sz="2800" b="1" dirty="0">
                <a:latin typeface="Avenir LT Std 45 Book" panose="020B0502020203020204" pitchFamily="34" charset="0"/>
              </a:rPr>
              <a:t>Washington</a:t>
            </a:r>
            <a:r>
              <a:rPr lang="en-US" sz="2800" dirty="0">
                <a:latin typeface="Avenir LT Std 45 Book" panose="020B0502020203020204" pitchFamily="34" charset="0"/>
              </a:rPr>
              <a:t>.</a:t>
            </a:r>
          </a:p>
          <a:p>
            <a:pPr marL="457200" indent="-457200">
              <a:buFont typeface="Wingdings" panose="05000000000000000000" pitchFamily="2" charset="2"/>
              <a:buChar char="Ø"/>
            </a:pPr>
            <a:endParaRPr lang="en-US" sz="2800" dirty="0">
              <a:latin typeface="Avenir LT Std 45 Book" panose="020B0502020203020204" pitchFamily="34" charset="0"/>
            </a:endParaRPr>
          </a:p>
          <a:p>
            <a:pPr marL="457200" indent="-457200">
              <a:buFont typeface="Wingdings" panose="05000000000000000000" pitchFamily="2" charset="2"/>
              <a:buChar char="Ø"/>
            </a:pPr>
            <a:r>
              <a:rPr lang="en-US" sz="2800" dirty="0">
                <a:solidFill>
                  <a:srgbClr val="FF0066"/>
                </a:solidFill>
                <a:latin typeface="Avenir LT Std 45 Book" panose="020B0502020203020204" pitchFamily="34" charset="0"/>
              </a:rPr>
              <a:t>Pink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and </a:t>
            </a:r>
            <a:r>
              <a:rPr lang="en-US" sz="2800" b="1" dirty="0">
                <a:latin typeface="Avenir LT Std 45 Book" panose="020B0502020203020204" pitchFamily="34" charset="0"/>
              </a:rPr>
              <a:t>Los Angeles</a:t>
            </a:r>
            <a:r>
              <a:rPr lang="en-US" sz="2800" dirty="0">
                <a:latin typeface="Avenir LT Std 45 Book" panose="020B0502020203020204" pitchFamily="34" charset="0"/>
              </a:rPr>
              <a:t>.</a:t>
            </a:r>
          </a:p>
        </p:txBody>
      </p:sp>
    </p:spTree>
    <p:extLst>
      <p:ext uri="{BB962C8B-B14F-4D97-AF65-F5344CB8AC3E}">
        <p14:creationId xmlns:p14="http://schemas.microsoft.com/office/powerpoint/2010/main" val="402587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23</a:t>
            </a:fld>
            <a:endParaRPr lang="en-US"/>
          </a:p>
        </p:txBody>
      </p:sp>
      <p:pic>
        <p:nvPicPr>
          <p:cNvPr id="5" name="Picture 4" descr="Timeline&#10;&#10;Description automatically generated with medium confidence">
            <a:extLst>
              <a:ext uri="{FF2B5EF4-FFF2-40B4-BE49-F238E27FC236}">
                <a16:creationId xmlns:a16="http://schemas.microsoft.com/office/drawing/2014/main" id="{74DFF640-E59B-4E8F-92BD-D937CEE82D1D}"/>
              </a:ext>
            </a:extLst>
          </p:cNvPr>
          <p:cNvPicPr>
            <a:picLocks noChangeAspect="1"/>
          </p:cNvPicPr>
          <p:nvPr/>
        </p:nvPicPr>
        <p:blipFill>
          <a:blip r:embed="rId2"/>
          <a:stretch>
            <a:fillRect/>
          </a:stretch>
        </p:blipFill>
        <p:spPr>
          <a:xfrm>
            <a:off x="4187687" y="1462088"/>
            <a:ext cx="7764950" cy="4894262"/>
          </a:xfrm>
          <a:prstGeom prst="rect">
            <a:avLst/>
          </a:prstGeom>
          <a:ln>
            <a:solidFill>
              <a:schemeClr val="tx1"/>
            </a:solidFill>
          </a:ln>
        </p:spPr>
      </p:pic>
      <p:sp>
        <p:nvSpPr>
          <p:cNvPr id="6" name="Title 1">
            <a:extLst>
              <a:ext uri="{FF2B5EF4-FFF2-40B4-BE49-F238E27FC236}">
                <a16:creationId xmlns:a16="http://schemas.microsoft.com/office/drawing/2014/main" id="{A9C65E81-83B3-49F0-BCF8-E361A20A5175}"/>
              </a:ext>
            </a:extLst>
          </p:cNvPr>
          <p:cNvSpPr>
            <a:spLocks noGrp="1"/>
          </p:cNvSpPr>
          <p:nvPr>
            <p:ph type="title"/>
          </p:nvPr>
        </p:nvSpPr>
        <p:spPr>
          <a:xfrm>
            <a:off x="838200" y="136525"/>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BA304AA4-EDE2-44A7-92B9-15FF96AEC685}"/>
              </a:ext>
            </a:extLst>
          </p:cNvPr>
          <p:cNvSpPr txBox="1"/>
          <p:nvPr/>
        </p:nvSpPr>
        <p:spPr>
          <a:xfrm>
            <a:off x="569843" y="1352013"/>
            <a:ext cx="3392557" cy="5478423"/>
          </a:xfrm>
          <a:prstGeom prst="rect">
            <a:avLst/>
          </a:prstGeom>
          <a:noFill/>
        </p:spPr>
        <p:txBody>
          <a:bodyPr wrap="square" rtlCol="0">
            <a:spAutoFit/>
          </a:bodyPr>
          <a:lstStyle/>
          <a:p>
            <a:pPr marL="285750" indent="-285750">
              <a:buFont typeface="Wingdings" panose="05000000000000000000" pitchFamily="2" charset="2"/>
              <a:buChar char="Ø"/>
            </a:pPr>
            <a:r>
              <a:rPr lang="en-US" sz="1750" dirty="0">
                <a:solidFill>
                  <a:srgbClr val="FF0000"/>
                </a:solidFill>
                <a:latin typeface="Avenir Next LT Pro Demi" panose="020B0704020202020204" pitchFamily="34" charset="0"/>
              </a:rPr>
              <a:t>Red</a:t>
            </a:r>
            <a:r>
              <a:rPr lang="en-US" sz="1750" dirty="0">
                <a:latin typeface="Avenir Next LT Pro Demi" panose="020B0704020202020204" pitchFamily="34" charset="0"/>
              </a:rPr>
              <a:t> bands represents trips that did not make profit (</a:t>
            </a:r>
            <a:r>
              <a:rPr lang="en-US" sz="1750" dirty="0">
                <a:solidFill>
                  <a:srgbClr val="FF0000"/>
                </a:solidFill>
                <a:latin typeface="Avenir Next LT Pro Demi" panose="020B0704020202020204" pitchFamily="34" charset="0"/>
              </a:rPr>
              <a:t>Loss</a:t>
            </a:r>
            <a:r>
              <a:rPr lang="en-US" sz="1750" dirty="0">
                <a:latin typeface="Avenir Next LT Pro Demi" panose="020B0704020202020204" pitchFamily="34" charset="0"/>
              </a:rPr>
              <a:t>).</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Cab expenses was higher than Cab revenue for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2016, consistent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made during month of April, July, August, September, October.</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2017 and 2018, although several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were made across many months, they are less in comparison with the year 2016.</a:t>
            </a:r>
          </a:p>
          <a:p>
            <a:pPr marL="285750" indent="-285750">
              <a:buFont typeface="Wingdings" panose="05000000000000000000" pitchFamily="2" charset="2"/>
              <a:buChar char="Ø"/>
            </a:pPr>
            <a:endParaRPr lang="en-US" sz="1750" dirty="0">
              <a:latin typeface="Avenir Next LT Pro Demi" panose="020B0704020202020204" pitchFamily="34" charset="0"/>
            </a:endParaRPr>
          </a:p>
        </p:txBody>
      </p:sp>
    </p:spTree>
    <p:extLst>
      <p:ext uri="{BB962C8B-B14F-4D97-AF65-F5344CB8AC3E}">
        <p14:creationId xmlns:p14="http://schemas.microsoft.com/office/powerpoint/2010/main" val="421187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5" name="Picture 4" descr="Timeline&#10;&#10;Description automatically generated">
            <a:extLst>
              <a:ext uri="{FF2B5EF4-FFF2-40B4-BE49-F238E27FC236}">
                <a16:creationId xmlns:a16="http://schemas.microsoft.com/office/drawing/2014/main" id="{1261BBEE-B7ED-47C3-A6B5-72B6F6071824}"/>
              </a:ext>
            </a:extLst>
          </p:cNvPr>
          <p:cNvPicPr>
            <a:picLocks noChangeAspect="1"/>
          </p:cNvPicPr>
          <p:nvPr/>
        </p:nvPicPr>
        <p:blipFill>
          <a:blip r:embed="rId2"/>
          <a:stretch>
            <a:fillRect/>
          </a:stretch>
        </p:blipFill>
        <p:spPr>
          <a:xfrm>
            <a:off x="4174436" y="1462088"/>
            <a:ext cx="7674874" cy="4894262"/>
          </a:xfrm>
          <a:prstGeom prst="rect">
            <a:avLst/>
          </a:prstGeom>
          <a:ln>
            <a:solidFill>
              <a:schemeClr val="tx1"/>
            </a:solidFill>
          </a:ln>
        </p:spPr>
      </p:pic>
      <p:sp>
        <p:nvSpPr>
          <p:cNvPr id="10" name="Title 1">
            <a:extLst>
              <a:ext uri="{FF2B5EF4-FFF2-40B4-BE49-F238E27FC236}">
                <a16:creationId xmlns:a16="http://schemas.microsoft.com/office/drawing/2014/main" id="{E01F503A-5C4E-4706-806D-D83E7ABB7788}"/>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AA9C375C-F822-4D8F-845B-F8D6CB736C9A}"/>
              </a:ext>
            </a:extLst>
          </p:cNvPr>
          <p:cNvSpPr txBox="1"/>
          <p:nvPr/>
        </p:nvSpPr>
        <p:spPr>
          <a:xfrm>
            <a:off x="503582" y="1678146"/>
            <a:ext cx="3392557" cy="4678204"/>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Next LT Pro Demi" panose="020B0704020202020204" pitchFamily="34" charset="0"/>
              </a:rPr>
              <a:t>For </a:t>
            </a:r>
            <a:r>
              <a:rPr lang="en-US" sz="2000" dirty="0">
                <a:solidFill>
                  <a:srgbClr val="FFC000"/>
                </a:solidFill>
                <a:latin typeface="Avenir Next LT Pro Demi" panose="020B0704020202020204" pitchFamily="34" charset="0"/>
              </a:rPr>
              <a:t>Yellow Cab</a:t>
            </a:r>
            <a:r>
              <a:rPr lang="en-US" sz="2000" dirty="0">
                <a:latin typeface="Avenir Next LT Pro Demi" panose="020B0704020202020204" pitchFamily="34" charset="0"/>
              </a:rPr>
              <a:t>, July and August has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all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a:p>
            <a:pPr marL="285750" indent="-285750">
              <a:buFont typeface="Wingdings" panose="05000000000000000000" pitchFamily="2" charset="2"/>
              <a:buChar char="Ø"/>
            </a:pPr>
            <a:r>
              <a:rPr lang="en-US" sz="2000" dirty="0">
                <a:latin typeface="Avenir Next LT Pro Demi" panose="020B0704020202020204" pitchFamily="34" charset="0"/>
              </a:rPr>
              <a:t>2017 saw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many months and 2018 saw the lowest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compared to other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p:txBody>
      </p:sp>
    </p:spTree>
    <p:extLst>
      <p:ext uri="{BB962C8B-B14F-4D97-AF65-F5344CB8AC3E}">
        <p14:creationId xmlns:p14="http://schemas.microsoft.com/office/powerpoint/2010/main" val="123684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199" y="1825625"/>
            <a:ext cx="3654287" cy="4351338"/>
          </a:xfrm>
        </p:spPr>
        <p:txBody>
          <a:bodyPr>
            <a:normAutofit/>
          </a:bodyPr>
          <a:lstStyle/>
          <a:p>
            <a:pPr>
              <a:buFont typeface="Wingdings" panose="05000000000000000000" pitchFamily="2" charset="2"/>
              <a:buChar char="Ø"/>
            </a:pP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total Profit outperforms </a:t>
            </a:r>
            <a:r>
              <a:rPr lang="en-US" dirty="0">
                <a:solidFill>
                  <a:srgbClr val="FF0066"/>
                </a:solidFill>
                <a:latin typeface="Avenir Next LT Pro Demi" panose="020B0704020202020204" pitchFamily="34" charset="0"/>
              </a:rPr>
              <a:t>Pink Cab </a:t>
            </a:r>
            <a:r>
              <a:rPr lang="en-US" dirty="0">
                <a:latin typeface="Avenir Next LT Pro Demi" panose="020B0704020202020204" pitchFamily="34" charset="0"/>
              </a:rPr>
              <a:t>across all cities. </a:t>
            </a:r>
          </a:p>
          <a:p>
            <a:pPr>
              <a:buFont typeface="Wingdings" panose="05000000000000000000" pitchFamily="2" charset="2"/>
              <a:buChar char="Ø"/>
            </a:pPr>
            <a:endParaRPr lang="en-US" dirty="0">
              <a:latin typeface="Avenir Next LT Pro Demi" panose="020B0704020202020204" pitchFamily="34" charset="0"/>
            </a:endParaRPr>
          </a:p>
          <a:p>
            <a:pPr>
              <a:buFont typeface="Wingdings" panose="05000000000000000000" pitchFamily="2" charset="2"/>
              <a:buChar char="Ø"/>
            </a:pPr>
            <a:r>
              <a:rPr lang="en-US" dirty="0">
                <a:latin typeface="Avenir Next LT Pro Demi" panose="020B0704020202020204" pitchFamily="34" charset="0"/>
              </a:rPr>
              <a:t>Highest total profit for both Cab companies is in New York.</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25</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3" name="Title 1">
            <a:extLst>
              <a:ext uri="{FF2B5EF4-FFF2-40B4-BE49-F238E27FC236}">
                <a16:creationId xmlns:a16="http://schemas.microsoft.com/office/drawing/2014/main" id="{F3FF0C14-5C7A-41D9-A383-4D866B7648E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City (2016 to 2018)</a:t>
            </a:r>
            <a:endParaRPr lang="en-US"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9BDB6FA7-9FD5-439F-ACFA-5F5E1C6D1383}"/>
              </a:ext>
            </a:extLst>
          </p:cNvPr>
          <p:cNvPicPr>
            <a:picLocks noChangeAspect="1"/>
          </p:cNvPicPr>
          <p:nvPr/>
        </p:nvPicPr>
        <p:blipFill>
          <a:blip r:embed="rId3"/>
          <a:stretch>
            <a:fillRect/>
          </a:stretch>
        </p:blipFill>
        <p:spPr>
          <a:xfrm>
            <a:off x="4492486" y="1892231"/>
            <a:ext cx="7036904" cy="3886153"/>
          </a:xfrm>
          <a:prstGeom prst="rect">
            <a:avLst/>
          </a:prstGeom>
          <a:ln>
            <a:solidFill>
              <a:schemeClr val="tx1"/>
            </a:solidFill>
          </a:ln>
        </p:spPr>
      </p:pic>
    </p:spTree>
    <p:extLst>
      <p:ext uri="{BB962C8B-B14F-4D97-AF65-F5344CB8AC3E}">
        <p14:creationId xmlns:p14="http://schemas.microsoft.com/office/powerpoint/2010/main" val="171177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199" y="4044462"/>
            <a:ext cx="5010979" cy="2448413"/>
          </a:xfrm>
        </p:spPr>
        <p:txBody>
          <a:bodyPr>
            <a:normAutofit lnSpcReduction="10000"/>
          </a:bodyPr>
          <a:lstStyle/>
          <a:p>
            <a:r>
              <a:rPr lang="en-US" sz="1800" dirty="0">
                <a:latin typeface="Avenir Next LT Pro Demi" panose="020B0704020202020204" pitchFamily="34" charset="0"/>
              </a:rPr>
              <a:t>The plots illustrates median monthly prices from 2016 to 2018 across selected cities.</a:t>
            </a:r>
          </a:p>
          <a:p>
            <a:r>
              <a:rPr lang="en-US" sz="1800" dirty="0">
                <a:latin typeface="Avenir Next LT Pro Demi" panose="020B0704020202020204" pitchFamily="34" charset="0"/>
              </a:rPr>
              <a:t> In general, </a:t>
            </a:r>
            <a:r>
              <a:rPr lang="en-US" sz="1800" dirty="0">
                <a:solidFill>
                  <a:srgbClr val="FFC000"/>
                </a:solidFill>
                <a:latin typeface="Avenir Next LT Pro Demi" panose="020B0704020202020204" pitchFamily="34" charset="0"/>
              </a:rPr>
              <a:t>Yellow Cab’s </a:t>
            </a:r>
            <a:r>
              <a:rPr lang="en-US" sz="1800" dirty="0">
                <a:latin typeface="Avenir Next LT Pro Demi" panose="020B0704020202020204" pitchFamily="34" charset="0"/>
              </a:rPr>
              <a:t>expenses is relatively higher than </a:t>
            </a:r>
            <a:r>
              <a:rPr lang="en-US" sz="1800" dirty="0">
                <a:solidFill>
                  <a:srgbClr val="FF0066"/>
                </a:solidFill>
                <a:latin typeface="Avenir Next LT Pro Demi" panose="020B0704020202020204" pitchFamily="34" charset="0"/>
              </a:rPr>
              <a:t>Pink Cab’s</a:t>
            </a:r>
            <a:r>
              <a:rPr lang="en-US" sz="1800" dirty="0">
                <a:latin typeface="Avenir Next LT Pro Demi" panose="020B0704020202020204" pitchFamily="34" charset="0"/>
              </a:rPr>
              <a:t>.</a:t>
            </a:r>
          </a:p>
          <a:p>
            <a:r>
              <a:rPr lang="en-US" sz="1800" dirty="0">
                <a:latin typeface="Avenir Next LT Pro Demi" panose="020B0704020202020204" pitchFamily="34" charset="0"/>
              </a:rPr>
              <a:t>In the above cities, </a:t>
            </a:r>
            <a:r>
              <a:rPr lang="en-US" sz="1800" dirty="0">
                <a:solidFill>
                  <a:srgbClr val="FF0066"/>
                </a:solidFill>
                <a:latin typeface="Avenir Next LT Pro Demi" panose="020B0704020202020204" pitchFamily="34" charset="0"/>
              </a:rPr>
              <a:t>Pink Cab’s </a:t>
            </a:r>
            <a:r>
              <a:rPr lang="en-US" sz="1800" dirty="0">
                <a:latin typeface="Avenir Next LT Pro Demi" panose="020B0704020202020204" pitchFamily="34" charset="0"/>
              </a:rPr>
              <a:t>median profits for some months has been consistently in </a:t>
            </a:r>
            <a:r>
              <a:rPr lang="en-US" sz="1800" dirty="0">
                <a:solidFill>
                  <a:srgbClr val="FF0000"/>
                </a:solidFill>
                <a:latin typeface="Avenir Next LT Pro Demi" panose="020B0704020202020204" pitchFamily="34" charset="0"/>
              </a:rPr>
              <a:t>loss</a:t>
            </a:r>
            <a:r>
              <a:rPr lang="en-US" sz="1800" dirty="0">
                <a:latin typeface="Avenir Next LT Pro Demi" panose="020B0704020202020204" pitchFamily="34" charset="0"/>
              </a:rPr>
              <a:t>. </a:t>
            </a:r>
          </a:p>
          <a:p>
            <a:r>
              <a:rPr lang="en-US" sz="1800" dirty="0">
                <a:solidFill>
                  <a:srgbClr val="FFC000"/>
                </a:solidFill>
                <a:latin typeface="Avenir Next LT Pro Demi" panose="020B0704020202020204" pitchFamily="34" charset="0"/>
              </a:rPr>
              <a:t>Yellow Cab’s</a:t>
            </a:r>
            <a:r>
              <a:rPr lang="en-US" sz="1800" dirty="0">
                <a:latin typeface="Avenir Next LT Pro Demi" panose="020B0704020202020204" pitchFamily="34" charset="0"/>
              </a:rPr>
              <a:t> Profit is comparatively much higher than </a:t>
            </a:r>
            <a:r>
              <a:rPr lang="en-US" sz="1800" dirty="0">
                <a:solidFill>
                  <a:srgbClr val="FF0066"/>
                </a:solidFill>
                <a:latin typeface="Avenir Next LT Pro Demi" panose="020B0704020202020204" pitchFamily="34" charset="0"/>
              </a:rPr>
              <a:t>Pink Cab</a:t>
            </a:r>
            <a:r>
              <a:rPr lang="en-US" sz="1800" dirty="0">
                <a:latin typeface="Avenir Next LT Pro Demi" panose="020B0704020202020204" pitchFamily="34" charset="0"/>
              </a:rPr>
              <a:t>.</a:t>
            </a:r>
          </a:p>
          <a:p>
            <a:endParaRPr lang="en-US" sz="18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23998BC-01F8-42E7-AD2B-C47318405FAE}"/>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(1)</a:t>
            </a:r>
            <a:endParaRPr lang="en-US" dirty="0">
              <a:effectLst>
                <a:outerShdw blurRad="38100" dist="38100" dir="2700000" algn="tl">
                  <a:srgbClr val="000000">
                    <a:alpha val="43137"/>
                  </a:srgbClr>
                </a:outerShdw>
              </a:effectLst>
            </a:endParaRPr>
          </a:p>
        </p:txBody>
      </p:sp>
      <p:pic>
        <p:nvPicPr>
          <p:cNvPr id="8" name="Picture 7" descr="Graphical user interface, chart, application&#10;&#10;Description automatically generated">
            <a:extLst>
              <a:ext uri="{FF2B5EF4-FFF2-40B4-BE49-F238E27FC236}">
                <a16:creationId xmlns:a16="http://schemas.microsoft.com/office/drawing/2014/main" id="{B8809CBF-5384-41F1-8FDC-ADB5EBB45AC7}"/>
              </a:ext>
            </a:extLst>
          </p:cNvPr>
          <p:cNvPicPr>
            <a:picLocks noChangeAspect="1"/>
          </p:cNvPicPr>
          <p:nvPr/>
        </p:nvPicPr>
        <p:blipFill>
          <a:blip r:embed="rId3"/>
          <a:stretch>
            <a:fillRect/>
          </a:stretch>
        </p:blipFill>
        <p:spPr>
          <a:xfrm>
            <a:off x="6096000" y="1387391"/>
            <a:ext cx="5029200" cy="2479664"/>
          </a:xfrm>
          <a:prstGeom prst="rect">
            <a:avLst/>
          </a:prstGeom>
          <a:noFill/>
          <a:ln>
            <a:solidFill>
              <a:schemeClr val="tx1"/>
            </a:solidFill>
          </a:ln>
        </p:spPr>
      </p:pic>
      <p:pic>
        <p:nvPicPr>
          <p:cNvPr id="10" name="Picture 9" descr="Chart&#10;&#10;Description automatically generated">
            <a:extLst>
              <a:ext uri="{FF2B5EF4-FFF2-40B4-BE49-F238E27FC236}">
                <a16:creationId xmlns:a16="http://schemas.microsoft.com/office/drawing/2014/main" id="{9C0D71F6-7EB4-4099-9811-7C79EE9D2D42}"/>
              </a:ext>
            </a:extLst>
          </p:cNvPr>
          <p:cNvPicPr>
            <a:picLocks noChangeAspect="1"/>
          </p:cNvPicPr>
          <p:nvPr/>
        </p:nvPicPr>
        <p:blipFill>
          <a:blip r:embed="rId4"/>
          <a:stretch>
            <a:fillRect/>
          </a:stretch>
        </p:blipFill>
        <p:spPr>
          <a:xfrm>
            <a:off x="6095999" y="3981501"/>
            <a:ext cx="5029200" cy="2625528"/>
          </a:xfrm>
          <a:prstGeom prst="rect">
            <a:avLst/>
          </a:prstGeom>
          <a:noFill/>
          <a:ln>
            <a:solidFill>
              <a:schemeClr val="tx1"/>
            </a:solidFill>
          </a:ln>
        </p:spPr>
      </p:pic>
      <p:pic>
        <p:nvPicPr>
          <p:cNvPr id="12" name="Picture 11" descr="Chart&#10;&#10;Description automatically generated">
            <a:extLst>
              <a:ext uri="{FF2B5EF4-FFF2-40B4-BE49-F238E27FC236}">
                <a16:creationId xmlns:a16="http://schemas.microsoft.com/office/drawing/2014/main" id="{12C62A2B-BA8D-4A79-A8E3-5F5831D7B7C4}"/>
              </a:ext>
            </a:extLst>
          </p:cNvPr>
          <p:cNvPicPr>
            <a:picLocks noChangeAspect="1"/>
          </p:cNvPicPr>
          <p:nvPr/>
        </p:nvPicPr>
        <p:blipFill>
          <a:blip r:embed="rId5"/>
          <a:stretch>
            <a:fillRect/>
          </a:stretch>
        </p:blipFill>
        <p:spPr>
          <a:xfrm>
            <a:off x="932621" y="1387390"/>
            <a:ext cx="5029200" cy="2479665"/>
          </a:xfrm>
          <a:prstGeom prst="rect">
            <a:avLst/>
          </a:prstGeom>
          <a:noFill/>
          <a:ln>
            <a:solidFill>
              <a:schemeClr val="tx1"/>
            </a:solidFill>
          </a:ln>
        </p:spPr>
      </p:pic>
      <p:pic>
        <p:nvPicPr>
          <p:cNvPr id="14" name="Picture 13" descr="Text&#10;&#10;Description automatically generated with medium confidence">
            <a:extLst>
              <a:ext uri="{FF2B5EF4-FFF2-40B4-BE49-F238E27FC236}">
                <a16:creationId xmlns:a16="http://schemas.microsoft.com/office/drawing/2014/main" id="{46636603-B159-447B-8411-BE02ECD0B06B}"/>
              </a:ext>
            </a:extLst>
          </p:cNvPr>
          <p:cNvPicPr>
            <a:picLocks noChangeAspect="1"/>
          </p:cNvPicPr>
          <p:nvPr/>
        </p:nvPicPr>
        <p:blipFill>
          <a:blip r:embed="rId6"/>
          <a:stretch>
            <a:fillRect/>
          </a:stretch>
        </p:blipFill>
        <p:spPr>
          <a:xfrm>
            <a:off x="6535216" y="1690688"/>
            <a:ext cx="1016867" cy="438785"/>
          </a:xfrm>
          <a:prstGeom prst="rect">
            <a:avLst/>
          </a:prstGeom>
        </p:spPr>
      </p:pic>
    </p:spTree>
    <p:extLst>
      <p:ext uri="{BB962C8B-B14F-4D97-AF65-F5344CB8AC3E}">
        <p14:creationId xmlns:p14="http://schemas.microsoft.com/office/powerpoint/2010/main" val="4977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C86A2-076E-4E89-A182-682FF63E6A64}"/>
              </a:ext>
            </a:extLst>
          </p:cNvPr>
          <p:cNvSpPr>
            <a:spLocks noGrp="1"/>
          </p:cNvSpPr>
          <p:nvPr>
            <p:ph idx="1"/>
          </p:nvPr>
        </p:nvSpPr>
        <p:spPr>
          <a:xfrm>
            <a:off x="838200" y="1850944"/>
            <a:ext cx="3535016" cy="4345150"/>
          </a:xfrm>
        </p:spPr>
        <p:txBody>
          <a:bodyPr>
            <a:normAutofit lnSpcReduction="10000"/>
          </a:bodyPr>
          <a:lstStyle/>
          <a:p>
            <a:r>
              <a:rPr lang="en-US" sz="2000" dirty="0">
                <a:latin typeface="Avenir Next LT Pro Demi" panose="020B0704020202020204" pitchFamily="34" charset="0"/>
              </a:rPr>
              <a:t>In New York City, although the Cab expense is similar in other cities,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charges significantly higher Cab Fares.</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Hence,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makes the highest profit in New York compared to any other city.</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Comparatively,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charges very low Cab fares to its customers.</a:t>
            </a: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66F71DF8-E51C-4E37-B3F6-D864163567A2}"/>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6" name="Picture 5" descr="Chart, application, line chart&#10;&#10;Description automatically generated">
            <a:extLst>
              <a:ext uri="{FF2B5EF4-FFF2-40B4-BE49-F238E27FC236}">
                <a16:creationId xmlns:a16="http://schemas.microsoft.com/office/drawing/2014/main" id="{144C5E41-09A1-4420-8BE2-C2FCDE63D79A}"/>
              </a:ext>
            </a:extLst>
          </p:cNvPr>
          <p:cNvPicPr>
            <a:picLocks noChangeAspect="1"/>
          </p:cNvPicPr>
          <p:nvPr/>
        </p:nvPicPr>
        <p:blipFill>
          <a:blip r:embed="rId2"/>
          <a:stretch>
            <a:fillRect/>
          </a:stretch>
        </p:blipFill>
        <p:spPr>
          <a:xfrm>
            <a:off x="4373216" y="1831813"/>
            <a:ext cx="6962605" cy="4345149"/>
          </a:xfrm>
          <a:prstGeom prst="rect">
            <a:avLst/>
          </a:prstGeom>
          <a:ln>
            <a:solidFill>
              <a:schemeClr val="tx1"/>
            </a:solidFill>
          </a:ln>
        </p:spPr>
      </p:pic>
      <p:pic>
        <p:nvPicPr>
          <p:cNvPr id="7" name="Picture 6" descr="Text&#10;&#10;Description automatically generated with medium confidence">
            <a:extLst>
              <a:ext uri="{FF2B5EF4-FFF2-40B4-BE49-F238E27FC236}">
                <a16:creationId xmlns:a16="http://schemas.microsoft.com/office/drawing/2014/main" id="{D5DB77A0-5836-4A53-B869-5D2D5F1BF58D}"/>
              </a:ext>
            </a:extLst>
          </p:cNvPr>
          <p:cNvPicPr>
            <a:picLocks noChangeAspect="1"/>
          </p:cNvPicPr>
          <p:nvPr/>
        </p:nvPicPr>
        <p:blipFill>
          <a:blip r:embed="rId3"/>
          <a:stretch>
            <a:fillRect/>
          </a:stretch>
        </p:blipFill>
        <p:spPr>
          <a:xfrm>
            <a:off x="10173180" y="5420721"/>
            <a:ext cx="1016867" cy="438785"/>
          </a:xfrm>
          <a:prstGeom prst="rect">
            <a:avLst/>
          </a:prstGeom>
        </p:spPr>
      </p:pic>
      <p:sp>
        <p:nvSpPr>
          <p:cNvPr id="8" name="Title 1">
            <a:extLst>
              <a:ext uri="{FF2B5EF4-FFF2-40B4-BE49-F238E27FC236}">
                <a16:creationId xmlns:a16="http://schemas.microsoft.com/office/drawing/2014/main" id="{12A44AC5-F49F-4DDD-8024-ACDB7D8F96E4}"/>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(2)</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84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551984" y="1767037"/>
            <a:ext cx="3529310" cy="2292168"/>
          </a:xfrm>
        </p:spPr>
        <p:txBody>
          <a:bodyPr>
            <a:normAutofit lnSpcReduction="10000"/>
          </a:bodyPr>
          <a:lstStyle/>
          <a:p>
            <a:pPr marL="0" indent="0">
              <a:buNone/>
            </a:pPr>
            <a:r>
              <a:rPr lang="en-US" dirty="0">
                <a:latin typeface="Avenir Next LT Pro Demi" panose="020B0704020202020204" pitchFamily="34" charset="0"/>
              </a:rPr>
              <a:t>In some cities, both companies seems to have non-seasonal fluctuating cab fares and expenses.</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Graphical user interface, chart, application&#10;&#10;Description automatically generated">
            <a:extLst>
              <a:ext uri="{FF2B5EF4-FFF2-40B4-BE49-F238E27FC236}">
                <a16:creationId xmlns:a16="http://schemas.microsoft.com/office/drawing/2014/main" id="{63E5D173-3EF0-49F1-A796-46774B437F9F}"/>
              </a:ext>
            </a:extLst>
          </p:cNvPr>
          <p:cNvPicPr>
            <a:picLocks noChangeAspect="1"/>
          </p:cNvPicPr>
          <p:nvPr/>
        </p:nvPicPr>
        <p:blipFill>
          <a:blip r:embed="rId3"/>
          <a:stretch>
            <a:fillRect/>
          </a:stretch>
        </p:blipFill>
        <p:spPr>
          <a:xfrm>
            <a:off x="7841431" y="1638300"/>
            <a:ext cx="3657600" cy="2333658"/>
          </a:xfrm>
          <a:prstGeom prst="rect">
            <a:avLst/>
          </a:prstGeom>
          <a:ln cmpd="sng">
            <a:solidFill>
              <a:schemeClr val="tx1"/>
            </a:solidFill>
          </a:ln>
        </p:spPr>
      </p:pic>
      <p:pic>
        <p:nvPicPr>
          <p:cNvPr id="9" name="Picture 8" descr="Graphical user interface, chart, histogram&#10;&#10;Description automatically generated">
            <a:extLst>
              <a:ext uri="{FF2B5EF4-FFF2-40B4-BE49-F238E27FC236}">
                <a16:creationId xmlns:a16="http://schemas.microsoft.com/office/drawing/2014/main" id="{F695A4EF-B2F8-4682-839E-2409A75BC901}"/>
              </a:ext>
            </a:extLst>
          </p:cNvPr>
          <p:cNvPicPr>
            <a:picLocks noChangeAspect="1"/>
          </p:cNvPicPr>
          <p:nvPr/>
        </p:nvPicPr>
        <p:blipFill>
          <a:blip r:embed="rId4"/>
          <a:stretch>
            <a:fillRect/>
          </a:stretch>
        </p:blipFill>
        <p:spPr>
          <a:xfrm>
            <a:off x="7841431" y="4062771"/>
            <a:ext cx="3657600" cy="2307550"/>
          </a:xfrm>
          <a:prstGeom prst="rect">
            <a:avLst/>
          </a:prstGeom>
          <a:ln cmpd="sng">
            <a:solidFill>
              <a:schemeClr val="tx1"/>
            </a:solidFill>
          </a:ln>
        </p:spPr>
      </p:pic>
      <p:pic>
        <p:nvPicPr>
          <p:cNvPr id="11" name="Picture 10" descr="Chart, histogram&#10;&#10;Description automatically generated">
            <a:extLst>
              <a:ext uri="{FF2B5EF4-FFF2-40B4-BE49-F238E27FC236}">
                <a16:creationId xmlns:a16="http://schemas.microsoft.com/office/drawing/2014/main" id="{39C71D55-8532-4D62-BCDF-F81089F8ACBC}"/>
              </a:ext>
            </a:extLst>
          </p:cNvPr>
          <p:cNvPicPr>
            <a:picLocks noChangeAspect="1"/>
          </p:cNvPicPr>
          <p:nvPr/>
        </p:nvPicPr>
        <p:blipFill>
          <a:blip r:embed="rId5"/>
          <a:stretch>
            <a:fillRect/>
          </a:stretch>
        </p:blipFill>
        <p:spPr>
          <a:xfrm>
            <a:off x="4203146" y="1638300"/>
            <a:ext cx="3516433" cy="2333658"/>
          </a:xfrm>
          <a:prstGeom prst="rect">
            <a:avLst/>
          </a:prstGeom>
          <a:ln cmpd="sng">
            <a:solidFill>
              <a:schemeClr val="tx1"/>
            </a:solidFill>
          </a:ln>
        </p:spPr>
      </p:pic>
      <p:pic>
        <p:nvPicPr>
          <p:cNvPr id="13" name="Picture 12" descr="Graphical user interface, chart, histogram&#10;&#10;Description automatically generated">
            <a:extLst>
              <a:ext uri="{FF2B5EF4-FFF2-40B4-BE49-F238E27FC236}">
                <a16:creationId xmlns:a16="http://schemas.microsoft.com/office/drawing/2014/main" id="{168EB7D5-F37B-453E-980C-D588E43731F5}"/>
              </a:ext>
            </a:extLst>
          </p:cNvPr>
          <p:cNvPicPr>
            <a:picLocks noChangeAspect="1"/>
          </p:cNvPicPr>
          <p:nvPr/>
        </p:nvPicPr>
        <p:blipFill>
          <a:blip r:embed="rId6"/>
          <a:stretch>
            <a:fillRect/>
          </a:stretch>
        </p:blipFill>
        <p:spPr>
          <a:xfrm>
            <a:off x="4190269" y="4081827"/>
            <a:ext cx="3529310" cy="2288494"/>
          </a:xfrm>
          <a:prstGeom prst="rect">
            <a:avLst/>
          </a:prstGeom>
          <a:ln cmpd="sng">
            <a:solidFill>
              <a:schemeClr val="tx1"/>
            </a:solidFill>
          </a:ln>
        </p:spPr>
      </p:pic>
      <p:pic>
        <p:nvPicPr>
          <p:cNvPr id="15" name="Picture 14" descr="Chart, histogram&#10;&#10;Description automatically generated">
            <a:extLst>
              <a:ext uri="{FF2B5EF4-FFF2-40B4-BE49-F238E27FC236}">
                <a16:creationId xmlns:a16="http://schemas.microsoft.com/office/drawing/2014/main" id="{9982E0B7-8B3C-4357-AC70-40BE2E1FBD15}"/>
              </a:ext>
            </a:extLst>
          </p:cNvPr>
          <p:cNvPicPr>
            <a:picLocks noChangeAspect="1"/>
          </p:cNvPicPr>
          <p:nvPr/>
        </p:nvPicPr>
        <p:blipFill>
          <a:blip r:embed="rId7"/>
          <a:stretch>
            <a:fillRect/>
          </a:stretch>
        </p:blipFill>
        <p:spPr>
          <a:xfrm>
            <a:off x="551984" y="4081827"/>
            <a:ext cx="3529310" cy="2274524"/>
          </a:xfrm>
          <a:prstGeom prst="rect">
            <a:avLst/>
          </a:prstGeom>
          <a:ln cmpd="sng">
            <a:solidFill>
              <a:schemeClr val="tx1"/>
            </a:solidFill>
          </a:ln>
        </p:spPr>
      </p:pic>
      <p:sp>
        <p:nvSpPr>
          <p:cNvPr id="16" name="Title 1">
            <a:extLst>
              <a:ext uri="{FF2B5EF4-FFF2-40B4-BE49-F238E27FC236}">
                <a16:creationId xmlns:a16="http://schemas.microsoft.com/office/drawing/2014/main" id="{C8049AA2-E6E5-49BF-BCF0-24BDED5C44C3}"/>
              </a:ext>
            </a:extLst>
          </p:cNvPr>
          <p:cNvSpPr>
            <a:spLocks noGrp="1"/>
          </p:cNvSpPr>
          <p:nvPr>
            <p:ph type="title"/>
          </p:nvPr>
        </p:nvSpPr>
        <p:spPr>
          <a:xfrm>
            <a:off x="551984" y="312738"/>
            <a:ext cx="10515600" cy="1325562"/>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(3)</a:t>
            </a:r>
            <a:endParaRPr lang="en-US" dirty="0">
              <a:effectLst>
                <a:outerShdw blurRad="38100" dist="38100" dir="2700000" algn="tl">
                  <a:srgbClr val="000000">
                    <a:alpha val="43137"/>
                  </a:srgbClr>
                </a:outerShdw>
              </a:effectLst>
            </a:endParaRPr>
          </a:p>
        </p:txBody>
      </p:sp>
      <p:pic>
        <p:nvPicPr>
          <p:cNvPr id="17" name="Picture 16" descr="Text&#10;&#10;Description automatically generated with medium confidence">
            <a:extLst>
              <a:ext uri="{FF2B5EF4-FFF2-40B4-BE49-F238E27FC236}">
                <a16:creationId xmlns:a16="http://schemas.microsoft.com/office/drawing/2014/main" id="{C01C9EB6-21C2-4AF8-BB82-59AF4A7B84C4}"/>
              </a:ext>
            </a:extLst>
          </p:cNvPr>
          <p:cNvPicPr>
            <a:picLocks noChangeAspect="1"/>
          </p:cNvPicPr>
          <p:nvPr/>
        </p:nvPicPr>
        <p:blipFill>
          <a:blip r:embed="rId8"/>
          <a:stretch>
            <a:fillRect/>
          </a:stretch>
        </p:blipFill>
        <p:spPr>
          <a:xfrm>
            <a:off x="8198606" y="1951038"/>
            <a:ext cx="1016867" cy="438785"/>
          </a:xfrm>
          <a:prstGeom prst="rect">
            <a:avLst/>
          </a:prstGeom>
        </p:spPr>
      </p:pic>
    </p:spTree>
    <p:extLst>
      <p:ext uri="{BB962C8B-B14F-4D97-AF65-F5344CB8AC3E}">
        <p14:creationId xmlns:p14="http://schemas.microsoft.com/office/powerpoint/2010/main" val="361621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200" y="1696902"/>
            <a:ext cx="5820596" cy="4401164"/>
          </a:xfrm>
        </p:spPr>
        <p:txBody>
          <a:bodyPr/>
          <a:lstStyle/>
          <a:p>
            <a:r>
              <a:rPr lang="en-US" dirty="0">
                <a:latin typeface="Avenir Next LT Pro Demi" panose="020B0704020202020204" pitchFamily="34" charset="0"/>
              </a:rPr>
              <a:t>The plots illustrates the proportion of most loyal customer’s who has used a Cab service </a:t>
            </a:r>
            <a:r>
              <a:rPr lang="en-US" dirty="0">
                <a:solidFill>
                  <a:srgbClr val="FF6600"/>
                </a:solidFill>
                <a:effectLst>
                  <a:outerShdw blurRad="38100" dist="38100" dir="2700000" algn="tl">
                    <a:srgbClr val="000000">
                      <a:alpha val="43137"/>
                    </a:srgbClr>
                  </a:outerShdw>
                </a:effectLst>
                <a:latin typeface="Avenir Next LT Pro Demi" panose="020B0704020202020204" pitchFamily="34" charset="0"/>
              </a:rPr>
              <a:t>at least five times</a:t>
            </a:r>
            <a:r>
              <a:rPr lang="en-US" dirty="0">
                <a:latin typeface="Avenir Next LT Pro Demi" panose="020B0704020202020204" pitchFamily="34" charset="0"/>
              </a:rPr>
              <a:t>.</a:t>
            </a:r>
          </a:p>
          <a:p>
            <a:endParaRPr lang="en-US" dirty="0">
              <a:latin typeface="Avenir Next LT Pro Demi" panose="020B0704020202020204" pitchFamily="34" charset="0"/>
            </a:endParaRPr>
          </a:p>
          <a:p>
            <a:r>
              <a:rPr lang="en-US" dirty="0">
                <a:latin typeface="Avenir Next LT Pro Demi" panose="020B0704020202020204" pitchFamily="34" charset="0"/>
              </a:rPr>
              <a:t>Overall,</a:t>
            </a:r>
            <a:r>
              <a:rPr lang="en-US" dirty="0">
                <a:solidFill>
                  <a:srgbClr val="FFC000"/>
                </a:solidFill>
                <a:latin typeface="Avenir Next LT Pro Demi" panose="020B0704020202020204" pitchFamily="34" charset="0"/>
              </a:rPr>
              <a:t> Yellow Cab </a:t>
            </a:r>
            <a:r>
              <a:rPr lang="en-US" dirty="0">
                <a:latin typeface="Avenir Next LT Pro Demi" panose="020B0704020202020204" pitchFamily="34" charset="0"/>
              </a:rPr>
              <a:t>has the highest proportion of loyal customer’s by about 40%.</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29</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A16913FC-698F-461F-81F6-44B50AD2A2D7}"/>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a:t>
            </a:r>
            <a:endParaRPr lang="en-US" dirty="0">
              <a:effectLst>
                <a:outerShdw blurRad="38100" dist="38100" dir="2700000" algn="tl">
                  <a:srgbClr val="000000">
                    <a:alpha val="43137"/>
                  </a:srgbClr>
                </a:outerShdw>
              </a:effectLst>
            </a:endParaRPr>
          </a:p>
        </p:txBody>
      </p:sp>
      <p:pic>
        <p:nvPicPr>
          <p:cNvPr id="14" name="Picture 13" descr="Chart, bar chart&#10;&#10;Description automatically generated">
            <a:extLst>
              <a:ext uri="{FF2B5EF4-FFF2-40B4-BE49-F238E27FC236}">
                <a16:creationId xmlns:a16="http://schemas.microsoft.com/office/drawing/2014/main" id="{8573BBB6-6939-4431-A774-5ED1F5EA6BC3}"/>
              </a:ext>
            </a:extLst>
          </p:cNvPr>
          <p:cNvPicPr>
            <a:picLocks noChangeAspect="1"/>
          </p:cNvPicPr>
          <p:nvPr/>
        </p:nvPicPr>
        <p:blipFill>
          <a:blip r:embed="rId3"/>
          <a:stretch>
            <a:fillRect/>
          </a:stretch>
        </p:blipFill>
        <p:spPr>
          <a:xfrm>
            <a:off x="6830364" y="1176794"/>
            <a:ext cx="4351867" cy="4996993"/>
          </a:xfrm>
          <a:prstGeom prst="rect">
            <a:avLst/>
          </a:prstGeom>
          <a:ln>
            <a:solidFill>
              <a:schemeClr val="tx1"/>
            </a:solidFill>
          </a:ln>
        </p:spPr>
      </p:pic>
    </p:spTree>
    <p:extLst>
      <p:ext uri="{BB962C8B-B14F-4D97-AF65-F5344CB8AC3E}">
        <p14:creationId xmlns:p14="http://schemas.microsoft.com/office/powerpoint/2010/main" val="301400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EEEC91-B395-45A1-BD5C-784D9BB29ED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EB299DDA-1212-4194-B2C0-33F652D417A0}"/>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15" name="Title 1">
            <a:extLst>
              <a:ext uri="{FF2B5EF4-FFF2-40B4-BE49-F238E27FC236}">
                <a16:creationId xmlns:a16="http://schemas.microsoft.com/office/drawing/2014/main" id="{047B39E9-7DBE-4E92-94C5-12D47005261C}"/>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Executive Summary</a:t>
            </a:r>
            <a:endParaRPr lang="en-US" dirty="0">
              <a:effectLst>
                <a:outerShdw blurRad="38100" dist="38100" dir="2700000" algn="tl">
                  <a:srgbClr val="000000">
                    <a:alpha val="43137"/>
                  </a:srgbClr>
                </a:outerShdw>
              </a:effectLst>
              <a:latin typeface="Avenir LT Std 45 Book" panose="020B0502020203020204" pitchFamily="34" charset="0"/>
            </a:endParaRPr>
          </a:p>
        </p:txBody>
      </p:sp>
      <p:sp>
        <p:nvSpPr>
          <p:cNvPr id="16" name="Content Placeholder 2">
            <a:extLst>
              <a:ext uri="{FF2B5EF4-FFF2-40B4-BE49-F238E27FC236}">
                <a16:creationId xmlns:a16="http://schemas.microsoft.com/office/drawing/2014/main" id="{5C5A3FB7-FD25-4C7D-9E51-1F81F44646E8}"/>
              </a:ext>
            </a:extLst>
          </p:cNvPr>
          <p:cNvSpPr>
            <a:spLocks noGrp="1"/>
          </p:cNvSpPr>
          <p:nvPr>
            <p:ph idx="1"/>
          </p:nvPr>
        </p:nvSpPr>
        <p:spPr>
          <a:xfrm>
            <a:off x="838200" y="1343818"/>
            <a:ext cx="10515600" cy="5012532"/>
          </a:xfrm>
        </p:spPr>
        <p:txBody>
          <a:bodyPr>
            <a:normAutofit fontScale="92500" lnSpcReduction="10000"/>
          </a:bodyPr>
          <a:lstStyle/>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was commissioned to summarize my findings to the client, </a:t>
            </a:r>
            <a:r>
              <a:rPr lang="en-US" sz="1700" b="1" dirty="0">
                <a:solidFill>
                  <a:srgbClr val="FF6600"/>
                </a:solidFill>
                <a:latin typeface="Avenir LT Std 65 Medium" panose="020B0803020203020204" pitchFamily="34" charset="0"/>
              </a:rPr>
              <a:t>XYZ company</a:t>
            </a:r>
            <a:r>
              <a:rPr lang="en-US" sz="1700" dirty="0">
                <a:solidFill>
                  <a:schemeClr val="bg1"/>
                </a:solidFill>
                <a:latin typeface="Avenir LT Std 65 Medium" panose="020B0803020203020204" pitchFamily="34" charset="0"/>
              </a:rPr>
              <a:t>, for the best Cab company to invest in.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focuses on two Cab companies - </a:t>
            </a:r>
            <a:r>
              <a:rPr lang="en-US" sz="1700" b="1" dirty="0">
                <a:solidFill>
                  <a:srgbClr val="FFC000"/>
                </a:solidFill>
                <a:latin typeface="Avenir LT Std 65 Medium" panose="020B0803020203020204" pitchFamily="34" charset="0"/>
              </a:rPr>
              <a:t>Yellow Cab </a:t>
            </a:r>
            <a:r>
              <a:rPr lang="en-US" sz="1700" dirty="0">
                <a:solidFill>
                  <a:schemeClr val="bg1"/>
                </a:solidFill>
                <a:latin typeface="Avenir LT Std 65 Medium" panose="020B0803020203020204" pitchFamily="34" charset="0"/>
              </a:rPr>
              <a:t>and </a:t>
            </a:r>
            <a:r>
              <a:rPr lang="en-US" sz="1700" b="1" dirty="0">
                <a:solidFill>
                  <a:srgbClr val="FF0066"/>
                </a:solidFill>
                <a:latin typeface="Avenir LT Std 65 Medium" panose="020B0803020203020204" pitchFamily="34" charset="0"/>
              </a:rPr>
              <a:t>Pink Cab</a:t>
            </a:r>
            <a:r>
              <a:rPr lang="en-US" sz="1700" dirty="0">
                <a:solidFill>
                  <a:schemeClr val="bg1"/>
                </a:solidFill>
                <a:latin typeface="Avenir LT Std 65 Medium" panose="020B0803020203020204" pitchFamily="34" charset="0"/>
              </a:rPr>
              <a:t>.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An extensive </a:t>
            </a:r>
            <a:r>
              <a:rPr lang="en-US" sz="1700" b="1" dirty="0">
                <a:solidFill>
                  <a:schemeClr val="bg1"/>
                </a:solidFill>
                <a:latin typeface="Avenir LT Std 65 Medium" panose="020B0803020203020204" pitchFamily="34" charset="0"/>
              </a:rPr>
              <a:t>Exploratory Data Analysis </a:t>
            </a:r>
            <a:r>
              <a:rPr lang="en-US" sz="1700" dirty="0">
                <a:solidFill>
                  <a:schemeClr val="bg1"/>
                </a:solidFill>
                <a:latin typeface="Avenir LT Std 65 Medium" panose="020B0803020203020204" pitchFamily="34" charset="0"/>
              </a:rPr>
              <a:t>supported with </a:t>
            </a:r>
            <a:r>
              <a:rPr lang="en-US" sz="1700" b="1" dirty="0">
                <a:solidFill>
                  <a:schemeClr val="bg1"/>
                </a:solidFill>
                <a:latin typeface="Avenir LT Std 65 Medium" panose="020B0803020203020204" pitchFamily="34" charset="0"/>
              </a:rPr>
              <a:t>Hypothesis Testing </a:t>
            </a:r>
            <a:r>
              <a:rPr lang="en-US" sz="1700" dirty="0">
                <a:solidFill>
                  <a:schemeClr val="bg1"/>
                </a:solidFill>
                <a:latin typeface="Avenir LT Std 65 Medium" panose="020B0803020203020204" pitchFamily="34" charset="0"/>
              </a:rPr>
              <a:t>and </a:t>
            </a:r>
            <a:r>
              <a:rPr lang="en-US" sz="1700" b="1" dirty="0">
                <a:solidFill>
                  <a:schemeClr val="bg1"/>
                </a:solidFill>
                <a:latin typeface="Avenir LT Std 65 Medium" panose="020B0803020203020204" pitchFamily="34" charset="0"/>
              </a:rPr>
              <a:t>Forecasting</a:t>
            </a:r>
            <a:r>
              <a:rPr lang="en-US" sz="1700" dirty="0">
                <a:solidFill>
                  <a:schemeClr val="bg1"/>
                </a:solidFill>
                <a:latin typeface="Avenir LT Std 65 Medium" panose="020B0803020203020204" pitchFamily="34" charset="0"/>
              </a:rPr>
              <a:t> methodologies were utilized for this study.</a:t>
            </a:r>
          </a:p>
          <a:p>
            <a:pPr marL="0" indent="0" algn="just">
              <a:buNone/>
            </a:pPr>
            <a:endParaRPr lang="en-US" sz="1600" dirty="0">
              <a:latin typeface="Avenir LT Std 65 Medium" panose="020B0803020203020204" pitchFamily="34" charset="0"/>
            </a:endParaRPr>
          </a:p>
          <a:p>
            <a:pPr marL="0" indent="0" algn="just">
              <a:buNone/>
            </a:pP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Recommendation</a:t>
            </a:r>
            <a:r>
              <a:rPr lang="en-US" sz="1600" b="1" dirty="0">
                <a:solidFill>
                  <a:srgbClr val="FF6600"/>
                </a:solidFill>
                <a:latin typeface="Avenir LT Std 65 Medium" panose="020B0803020203020204" pitchFamily="34" charset="0"/>
              </a:rPr>
              <a:t>:</a:t>
            </a:r>
            <a:endParaRPr lang="en-US" sz="1600" b="1" dirty="0">
              <a:latin typeface="Avenir LT Std 65 Medium" panose="020B0803020203020204" pitchFamily="34" charset="0"/>
            </a:endParaRPr>
          </a:p>
          <a:p>
            <a:pPr marL="0" indent="0" algn="just">
              <a:buNone/>
            </a:pPr>
            <a:r>
              <a:rPr lang="en-US" sz="1600" dirty="0">
                <a:solidFill>
                  <a:schemeClr val="bg1"/>
                </a:solidFill>
                <a:latin typeface="Avenir LT Std 65 Medium" panose="020B0803020203020204" pitchFamily="34" charset="0"/>
              </a:rPr>
              <a:t>According to the data and two-year forecasts, </a:t>
            </a:r>
            <a:r>
              <a:rPr lang="en-US" sz="1600" b="1" dirty="0">
                <a:solidFill>
                  <a:srgbClr val="FFC000"/>
                </a:solidFill>
                <a:latin typeface="Avenir LT Std 65 Medium" panose="020B0803020203020204" pitchFamily="34" charset="0"/>
              </a:rPr>
              <a:t>Yellow Cab</a:t>
            </a:r>
            <a:r>
              <a:rPr lang="en-US" sz="1600" b="1" dirty="0">
                <a:solidFill>
                  <a:schemeClr val="bg1"/>
                </a:solidFill>
                <a:latin typeface="Avenir LT Std 65 Medium" panose="020B0803020203020204" pitchFamily="34" charset="0"/>
              </a:rPr>
              <a:t> </a:t>
            </a:r>
            <a:r>
              <a:rPr lang="en-US" sz="1600" dirty="0">
                <a:solidFill>
                  <a:schemeClr val="bg1"/>
                </a:solidFill>
                <a:latin typeface="Avenir LT Std 65 Medium" panose="020B0803020203020204" pitchFamily="34" charset="0"/>
              </a:rPr>
              <a:t>has been identified to perform better in terms of:</a:t>
            </a:r>
          </a:p>
          <a:p>
            <a:pPr marL="0" indent="0" algn="just">
              <a:buNone/>
            </a:pPr>
            <a:endParaRPr lang="en-US" sz="1600" dirty="0">
              <a:solidFill>
                <a:schemeClr val="bg1"/>
              </a:solidFill>
              <a:latin typeface="Avenir LT Std 65 Medium" panose="020B0803020203020204" pitchFamily="34" charset="0"/>
            </a:endParaRP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 daily number of trips on any given day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Market share on most Cities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Better Customer Retention</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Profitability</a:t>
            </a:r>
          </a:p>
          <a:p>
            <a:pPr algn="just">
              <a:buFont typeface="Wingdings" panose="05000000000000000000" pitchFamily="2" charset="2"/>
              <a:buChar char="ü"/>
            </a:pPr>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p:txBody>
      </p:sp>
      <p:pic>
        <p:nvPicPr>
          <p:cNvPr id="17" name="Graphic 16" descr="Linear Graph with solid fill">
            <a:extLst>
              <a:ext uri="{FF2B5EF4-FFF2-40B4-BE49-F238E27FC236}">
                <a16:creationId xmlns:a16="http://schemas.microsoft.com/office/drawing/2014/main" id="{4BEF67B8-030F-4835-A831-B860E4016F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353" y="4409978"/>
            <a:ext cx="403274" cy="403274"/>
          </a:xfrm>
          <a:prstGeom prst="rect">
            <a:avLst/>
          </a:prstGeom>
        </p:spPr>
      </p:pic>
      <p:pic>
        <p:nvPicPr>
          <p:cNvPr id="18" name="Graphic 17" descr="Rating 3 Star with solid fill">
            <a:extLst>
              <a:ext uri="{FF2B5EF4-FFF2-40B4-BE49-F238E27FC236}">
                <a16:creationId xmlns:a16="http://schemas.microsoft.com/office/drawing/2014/main" id="{A3327EAE-449A-4581-9C95-1BD9D93380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292" y="5225161"/>
            <a:ext cx="614290" cy="614290"/>
          </a:xfrm>
          <a:prstGeom prst="rect">
            <a:avLst/>
          </a:prstGeom>
        </p:spPr>
      </p:pic>
      <p:pic>
        <p:nvPicPr>
          <p:cNvPr id="19" name="Graphic 18" descr="Money with solid fill">
            <a:extLst>
              <a:ext uri="{FF2B5EF4-FFF2-40B4-BE49-F238E27FC236}">
                <a16:creationId xmlns:a16="http://schemas.microsoft.com/office/drawing/2014/main" id="{4B2800DC-DF5C-4661-B29C-C655F9DE8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0837" y="5736789"/>
            <a:ext cx="457200" cy="457200"/>
          </a:xfrm>
          <a:prstGeom prst="rect">
            <a:avLst/>
          </a:prstGeom>
        </p:spPr>
      </p:pic>
      <p:pic>
        <p:nvPicPr>
          <p:cNvPr id="20" name="Graphic 19" descr="Pie chart with solid fill">
            <a:extLst>
              <a:ext uri="{FF2B5EF4-FFF2-40B4-BE49-F238E27FC236}">
                <a16:creationId xmlns:a16="http://schemas.microsoft.com/office/drawing/2014/main" id="{EC7C444D-24E6-48C7-98BC-5C29256FF6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1352" y="4863997"/>
            <a:ext cx="403275" cy="403275"/>
          </a:xfrm>
          <a:prstGeom prst="rect">
            <a:avLst/>
          </a:prstGeom>
        </p:spPr>
      </p:pic>
      <p:pic>
        <p:nvPicPr>
          <p:cNvPr id="22" name="Picture 21">
            <a:extLst>
              <a:ext uri="{FF2B5EF4-FFF2-40B4-BE49-F238E27FC236}">
                <a16:creationId xmlns:a16="http://schemas.microsoft.com/office/drawing/2014/main" id="{068F4455-62C5-4CFE-8D8E-6DEA8ABF88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1402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213700"/>
            <a:ext cx="3720548" cy="5389011"/>
          </a:xfrm>
        </p:spPr>
        <p:txBody>
          <a:bodyPr>
            <a:normAutofit fontScale="92500" lnSpcReduction="10000"/>
          </a:bodyPr>
          <a:lstStyle/>
          <a:p>
            <a:pPr>
              <a:buFont typeface="Wingdings" panose="05000000000000000000" pitchFamily="2" charset="2"/>
              <a:buChar char="Ø"/>
            </a:pPr>
            <a:r>
              <a:rPr lang="en-US" sz="2400" dirty="0">
                <a:solidFill>
                  <a:srgbClr val="FFC000"/>
                </a:solidFill>
                <a:latin typeface="Avenir Next LT Pro Demi" panose="020B0704020202020204" pitchFamily="34" charset="0"/>
              </a:rPr>
              <a:t>Yellow Cab</a:t>
            </a:r>
            <a:r>
              <a:rPr lang="en-US" sz="2400" dirty="0">
                <a:latin typeface="Avenir Next LT Pro Demi" panose="020B0704020202020204" pitchFamily="34" charset="0"/>
              </a:rPr>
              <a:t> has the highest loyal customers in New York, Boston, Chicago, Los Angeles and Washington.</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Although lower than its rival,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significant loyal customers in Los Angeles, followed by New York.</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Only in San Diego,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comparatively higher loyal customers compared to its rival, at about 30%.</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40AEA4DD-83F2-481A-8BCB-FAA85994B6BD}"/>
              </a:ext>
            </a:extLst>
          </p:cNvPr>
          <p:cNvSpPr>
            <a:spLocks noGrp="1"/>
          </p:cNvSpPr>
          <p:nvPr>
            <p:ph type="title"/>
          </p:nvPr>
        </p:nvSpPr>
        <p:spPr>
          <a:xfrm>
            <a:off x="802949" y="3302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 by City</a:t>
            </a:r>
            <a:endParaRPr lang="en-US" dirty="0">
              <a:effectLst>
                <a:outerShdw blurRad="38100" dist="38100" dir="2700000" algn="tl">
                  <a:srgbClr val="000000">
                    <a:alpha val="43137"/>
                  </a:srgbClr>
                </a:outerShdw>
              </a:effectLst>
            </a:endParaRPr>
          </a:p>
        </p:txBody>
      </p:sp>
      <p:pic>
        <p:nvPicPr>
          <p:cNvPr id="12" name="Picture 11" descr="Chart, bar chart&#10;&#10;Description automatically generated">
            <a:extLst>
              <a:ext uri="{FF2B5EF4-FFF2-40B4-BE49-F238E27FC236}">
                <a16:creationId xmlns:a16="http://schemas.microsoft.com/office/drawing/2014/main" id="{BD78887D-BEEB-40E7-818C-919984F458F5}"/>
              </a:ext>
            </a:extLst>
          </p:cNvPr>
          <p:cNvPicPr>
            <a:picLocks noChangeAspect="1"/>
          </p:cNvPicPr>
          <p:nvPr/>
        </p:nvPicPr>
        <p:blipFill>
          <a:blip r:embed="rId3"/>
          <a:stretch>
            <a:fillRect/>
          </a:stretch>
        </p:blipFill>
        <p:spPr>
          <a:xfrm>
            <a:off x="7050382" y="1270740"/>
            <a:ext cx="2090305" cy="2598895"/>
          </a:xfrm>
          <a:prstGeom prst="rect">
            <a:avLst/>
          </a:prstGeom>
          <a:ln>
            <a:solidFill>
              <a:schemeClr val="tx1"/>
            </a:solidFill>
          </a:ln>
        </p:spPr>
      </p:pic>
      <p:pic>
        <p:nvPicPr>
          <p:cNvPr id="14" name="Picture 13" descr="Chart, bar chart&#10;&#10;Description automatically generated">
            <a:extLst>
              <a:ext uri="{FF2B5EF4-FFF2-40B4-BE49-F238E27FC236}">
                <a16:creationId xmlns:a16="http://schemas.microsoft.com/office/drawing/2014/main" id="{157957AD-A23D-4079-8804-110407A640A2}"/>
              </a:ext>
            </a:extLst>
          </p:cNvPr>
          <p:cNvPicPr>
            <a:picLocks noChangeAspect="1"/>
          </p:cNvPicPr>
          <p:nvPr/>
        </p:nvPicPr>
        <p:blipFill>
          <a:blip r:embed="rId4"/>
          <a:stretch>
            <a:fillRect/>
          </a:stretch>
        </p:blipFill>
        <p:spPr>
          <a:xfrm>
            <a:off x="9275329" y="1270740"/>
            <a:ext cx="2090305" cy="2607807"/>
          </a:xfrm>
          <a:prstGeom prst="rect">
            <a:avLst/>
          </a:prstGeom>
          <a:ln>
            <a:solidFill>
              <a:schemeClr val="tx1"/>
            </a:solidFill>
          </a:ln>
        </p:spPr>
      </p:pic>
      <p:pic>
        <p:nvPicPr>
          <p:cNvPr id="16" name="Picture 15" descr="Chart, bar chart&#10;&#10;Description automatically generated">
            <a:extLst>
              <a:ext uri="{FF2B5EF4-FFF2-40B4-BE49-F238E27FC236}">
                <a16:creationId xmlns:a16="http://schemas.microsoft.com/office/drawing/2014/main" id="{005B3825-52BA-4322-B672-FAE2C9DBD7CB}"/>
              </a:ext>
            </a:extLst>
          </p:cNvPr>
          <p:cNvPicPr>
            <a:picLocks noChangeAspect="1"/>
          </p:cNvPicPr>
          <p:nvPr/>
        </p:nvPicPr>
        <p:blipFill>
          <a:blip r:embed="rId5"/>
          <a:stretch>
            <a:fillRect/>
          </a:stretch>
        </p:blipFill>
        <p:spPr>
          <a:xfrm>
            <a:off x="7050382" y="4003817"/>
            <a:ext cx="2090305" cy="2598895"/>
          </a:xfrm>
          <a:prstGeom prst="rect">
            <a:avLst/>
          </a:prstGeom>
          <a:ln>
            <a:solidFill>
              <a:schemeClr val="tx1"/>
            </a:solidFill>
          </a:ln>
        </p:spPr>
      </p:pic>
      <p:pic>
        <p:nvPicPr>
          <p:cNvPr id="20" name="Picture 19" descr="Chart, bar chart&#10;&#10;Description automatically generated">
            <a:extLst>
              <a:ext uri="{FF2B5EF4-FFF2-40B4-BE49-F238E27FC236}">
                <a16:creationId xmlns:a16="http://schemas.microsoft.com/office/drawing/2014/main" id="{B1E1362B-C8A8-4D70-953E-19D4D7B166E9}"/>
              </a:ext>
            </a:extLst>
          </p:cNvPr>
          <p:cNvPicPr>
            <a:picLocks noChangeAspect="1"/>
          </p:cNvPicPr>
          <p:nvPr/>
        </p:nvPicPr>
        <p:blipFill>
          <a:blip r:embed="rId6"/>
          <a:stretch>
            <a:fillRect/>
          </a:stretch>
        </p:blipFill>
        <p:spPr>
          <a:xfrm>
            <a:off x="9275329" y="4001294"/>
            <a:ext cx="2069023" cy="2593848"/>
          </a:xfrm>
          <a:prstGeom prst="rect">
            <a:avLst/>
          </a:prstGeom>
          <a:ln>
            <a:solidFill>
              <a:schemeClr val="tx1"/>
            </a:solidFill>
          </a:ln>
        </p:spPr>
      </p:pic>
      <p:pic>
        <p:nvPicPr>
          <p:cNvPr id="22" name="Picture 21">
            <a:extLst>
              <a:ext uri="{FF2B5EF4-FFF2-40B4-BE49-F238E27FC236}">
                <a16:creationId xmlns:a16="http://schemas.microsoft.com/office/drawing/2014/main" id="{F218CF2F-6EF4-42B2-B889-1E7EBD8D5075}"/>
              </a:ext>
            </a:extLst>
          </p:cNvPr>
          <p:cNvPicPr>
            <a:picLocks noChangeAspect="1"/>
          </p:cNvPicPr>
          <p:nvPr/>
        </p:nvPicPr>
        <p:blipFill>
          <a:blip r:embed="rId7"/>
          <a:stretch>
            <a:fillRect/>
          </a:stretch>
        </p:blipFill>
        <p:spPr>
          <a:xfrm>
            <a:off x="10621353" y="848576"/>
            <a:ext cx="767698" cy="365125"/>
          </a:xfrm>
          <a:prstGeom prst="rect">
            <a:avLst/>
          </a:prstGeom>
        </p:spPr>
      </p:pic>
      <p:pic>
        <p:nvPicPr>
          <p:cNvPr id="24" name="Picture 23" descr="Chart, bar chart&#10;&#10;Description automatically generated">
            <a:extLst>
              <a:ext uri="{FF2B5EF4-FFF2-40B4-BE49-F238E27FC236}">
                <a16:creationId xmlns:a16="http://schemas.microsoft.com/office/drawing/2014/main" id="{3855DA00-3D26-40BD-B951-1D17AC1A99B3}"/>
              </a:ext>
            </a:extLst>
          </p:cNvPr>
          <p:cNvPicPr>
            <a:picLocks noChangeAspect="1"/>
          </p:cNvPicPr>
          <p:nvPr/>
        </p:nvPicPr>
        <p:blipFill>
          <a:blip r:embed="rId8"/>
          <a:stretch>
            <a:fillRect/>
          </a:stretch>
        </p:blipFill>
        <p:spPr>
          <a:xfrm>
            <a:off x="4825435" y="1244439"/>
            <a:ext cx="2090305" cy="2634108"/>
          </a:xfrm>
          <a:prstGeom prst="rect">
            <a:avLst/>
          </a:prstGeom>
          <a:ln>
            <a:solidFill>
              <a:schemeClr val="tx1"/>
            </a:solidFill>
          </a:ln>
        </p:spPr>
      </p:pic>
      <p:pic>
        <p:nvPicPr>
          <p:cNvPr id="26" name="Picture 25" descr="Chart, bar chart&#10;&#10;Description automatically generated">
            <a:extLst>
              <a:ext uri="{FF2B5EF4-FFF2-40B4-BE49-F238E27FC236}">
                <a16:creationId xmlns:a16="http://schemas.microsoft.com/office/drawing/2014/main" id="{F808CE5E-368A-4A22-931A-F83AA700A358}"/>
              </a:ext>
            </a:extLst>
          </p:cNvPr>
          <p:cNvPicPr>
            <a:picLocks noChangeAspect="1"/>
          </p:cNvPicPr>
          <p:nvPr/>
        </p:nvPicPr>
        <p:blipFill>
          <a:blip r:embed="rId9"/>
          <a:stretch>
            <a:fillRect/>
          </a:stretch>
        </p:blipFill>
        <p:spPr>
          <a:xfrm>
            <a:off x="4825434" y="3998510"/>
            <a:ext cx="2090305" cy="2634107"/>
          </a:xfrm>
          <a:prstGeom prst="rect">
            <a:avLst/>
          </a:prstGeom>
          <a:ln>
            <a:solidFill>
              <a:schemeClr val="tx1"/>
            </a:solidFill>
          </a:ln>
        </p:spPr>
      </p:pic>
    </p:spTree>
    <p:extLst>
      <p:ext uri="{BB962C8B-B14F-4D97-AF65-F5344CB8AC3E}">
        <p14:creationId xmlns:p14="http://schemas.microsoft.com/office/powerpoint/2010/main" val="44591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DA3311D9-37C4-48CB-B9FB-42515B090246}"/>
              </a:ext>
            </a:extLst>
          </p:cNvPr>
          <p:cNvPicPr>
            <a:picLocks noGrp="1" noChangeAspect="1"/>
          </p:cNvPicPr>
          <p:nvPr>
            <p:ph idx="1"/>
          </p:nvPr>
        </p:nvPicPr>
        <p:blipFill>
          <a:blip r:embed="rId2"/>
          <a:stretch>
            <a:fillRect/>
          </a:stretch>
        </p:blipFill>
        <p:spPr>
          <a:xfrm>
            <a:off x="10001061" y="799306"/>
            <a:ext cx="1352739" cy="552527"/>
          </a:xfrm>
          <a:ln>
            <a:solidFill>
              <a:schemeClr val="tx1"/>
            </a:solidFill>
          </a:ln>
        </p:spPr>
      </p:pic>
      <p:sp>
        <p:nvSpPr>
          <p:cNvPr id="4" name="Slide Number Placeholder 3">
            <a:extLst>
              <a:ext uri="{FF2B5EF4-FFF2-40B4-BE49-F238E27FC236}">
                <a16:creationId xmlns:a16="http://schemas.microsoft.com/office/drawing/2014/main" id="{070DE4C7-4E9D-4D84-993D-8CD54CC1F7F8}"/>
              </a:ext>
            </a:extLst>
          </p:cNvPr>
          <p:cNvSpPr>
            <a:spLocks noGrp="1"/>
          </p:cNvSpPr>
          <p:nvPr>
            <p:ph type="sldNum" sz="quarter" idx="12"/>
          </p:nvPr>
        </p:nvSpPr>
        <p:spPr/>
        <p:txBody>
          <a:bodyPr/>
          <a:lstStyle/>
          <a:p>
            <a:fld id="{48F63A3B-78C7-47BE-AE5E-E10140E04643}" type="slidenum">
              <a:rPr lang="en-US" smtClean="0"/>
              <a:t>31</a:t>
            </a:fld>
            <a:endParaRPr lang="en-US"/>
          </a:p>
        </p:txBody>
      </p:sp>
      <p:sp>
        <p:nvSpPr>
          <p:cNvPr id="5" name="Title 1">
            <a:extLst>
              <a:ext uri="{FF2B5EF4-FFF2-40B4-BE49-F238E27FC236}">
                <a16:creationId xmlns:a16="http://schemas.microsoft.com/office/drawing/2014/main" id="{53192D83-D4EE-4C17-88BB-541F57A659C6}"/>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Customer Segments</a:t>
            </a:r>
            <a:endParaRPr lang="en-US" dirty="0">
              <a:effectLst>
                <a:outerShdw blurRad="38100" dist="38100" dir="2700000" algn="tl">
                  <a:srgbClr val="000000">
                    <a:alpha val="43137"/>
                  </a:srgbClr>
                </a:outerShdw>
              </a:effectLst>
            </a:endParaRPr>
          </a:p>
        </p:txBody>
      </p:sp>
      <p:pic>
        <p:nvPicPr>
          <p:cNvPr id="7" name="Picture 6" descr="Chart&#10;&#10;Description automatically generated">
            <a:extLst>
              <a:ext uri="{FF2B5EF4-FFF2-40B4-BE49-F238E27FC236}">
                <a16:creationId xmlns:a16="http://schemas.microsoft.com/office/drawing/2014/main" id="{F722E921-534D-4416-8F3F-F0553E4662FE}"/>
              </a:ext>
            </a:extLst>
          </p:cNvPr>
          <p:cNvPicPr>
            <a:picLocks noChangeAspect="1"/>
          </p:cNvPicPr>
          <p:nvPr/>
        </p:nvPicPr>
        <p:blipFill>
          <a:blip r:embed="rId3"/>
          <a:stretch>
            <a:fillRect/>
          </a:stretch>
        </p:blipFill>
        <p:spPr>
          <a:xfrm>
            <a:off x="6743057" y="1432851"/>
            <a:ext cx="4610743" cy="4744112"/>
          </a:xfrm>
          <a:prstGeom prst="rect">
            <a:avLst/>
          </a:prstGeom>
          <a:ln>
            <a:solidFill>
              <a:schemeClr val="tx1"/>
            </a:solidFill>
          </a:ln>
        </p:spPr>
      </p:pic>
      <p:sp>
        <p:nvSpPr>
          <p:cNvPr id="10" name="TextBox 9">
            <a:extLst>
              <a:ext uri="{FF2B5EF4-FFF2-40B4-BE49-F238E27FC236}">
                <a16:creationId xmlns:a16="http://schemas.microsoft.com/office/drawing/2014/main" id="{99F78925-62B7-4AA1-9B10-87E65C1DBAE9}"/>
              </a:ext>
            </a:extLst>
          </p:cNvPr>
          <p:cNvSpPr txBox="1"/>
          <p:nvPr/>
        </p:nvSpPr>
        <p:spPr>
          <a:xfrm>
            <a:off x="838200" y="1462088"/>
            <a:ext cx="5536096" cy="4832092"/>
          </a:xfrm>
          <a:prstGeom prst="rect">
            <a:avLst/>
          </a:prstGeom>
          <a:noFill/>
        </p:spPr>
        <p:txBody>
          <a:bodyPr wrap="square" rtlCol="0">
            <a:spAutoFit/>
          </a:bodyPr>
          <a:lstStyle/>
          <a:p>
            <a:r>
              <a:rPr lang="en-US" sz="2200" dirty="0">
                <a:latin typeface="Avenir Next LT Pro" panose="020B0504020202020204" pitchFamily="34" charset="0"/>
              </a:rPr>
              <a:t>From the data, three segments of customers has been identified based on Age and monthly income:</a:t>
            </a:r>
          </a:p>
          <a:p>
            <a:endParaRPr lang="en-US" sz="2200" dirty="0">
              <a:latin typeface="Avenir Next LT Pro Demi" panose="020B0704020202020204" pitchFamily="34" charset="0"/>
            </a:endParaRPr>
          </a:p>
          <a:p>
            <a:pPr marL="285750" indent="-285750">
              <a:buFont typeface="Wingdings" panose="05000000000000000000" pitchFamily="2" charset="2"/>
              <a:buChar char="Ø"/>
            </a:pPr>
            <a:r>
              <a:rPr lang="en-US" sz="2200" dirty="0">
                <a:latin typeface="Avenir Next LT Pro Demi" panose="020B0704020202020204" pitchFamily="34" charset="0"/>
              </a:rPr>
              <a:t>Young &amp; Low Income: </a:t>
            </a:r>
            <a:r>
              <a:rPr lang="en-US" sz="2200" dirty="0">
                <a:latin typeface="Avenir Next LT Pro" panose="020B0504020202020204" pitchFamily="34" charset="0"/>
              </a:rPr>
              <a:t>Customers below age 40 and earning lower than $15K a month.</a:t>
            </a:r>
          </a:p>
          <a:p>
            <a:pPr marL="285750" indent="-285750">
              <a:buFont typeface="Wingdings" panose="05000000000000000000" pitchFamily="2" charset="2"/>
              <a:buChar char="Ø"/>
            </a:pPr>
            <a:endParaRPr lang="en-US" sz="2200" dirty="0">
              <a:latin typeface="Avenir Next LT Pro Demi" panose="020B0704020202020204" pitchFamily="34" charset="0"/>
            </a:endParaRPr>
          </a:p>
          <a:p>
            <a:pPr marL="285750" indent="-285750">
              <a:buFont typeface="Wingdings" panose="05000000000000000000" pitchFamily="2" charset="2"/>
              <a:buChar char="Ø"/>
            </a:pPr>
            <a:r>
              <a:rPr lang="en-US" sz="2200" dirty="0">
                <a:latin typeface="Avenir Next LT Pro Demi" panose="020B0704020202020204" pitchFamily="34" charset="0"/>
              </a:rPr>
              <a:t>Young &amp; High Income: </a:t>
            </a:r>
            <a:r>
              <a:rPr lang="en-US" sz="2200" dirty="0">
                <a:latin typeface="Avenir Next LT Pro" panose="020B0504020202020204" pitchFamily="34" charset="0"/>
              </a:rPr>
              <a:t>Customers below age 40 and earning higher than $15K a month.</a:t>
            </a:r>
          </a:p>
          <a:p>
            <a:pPr marL="285750" indent="-285750">
              <a:buFont typeface="Wingdings" panose="05000000000000000000" pitchFamily="2" charset="2"/>
              <a:buChar char="Ø"/>
            </a:pPr>
            <a:endParaRPr lang="en-US" sz="2200" dirty="0">
              <a:latin typeface="Avenir Next LT Pro Demi" panose="020B0704020202020204" pitchFamily="34" charset="0"/>
            </a:endParaRPr>
          </a:p>
          <a:p>
            <a:pPr marL="285750" indent="-285750">
              <a:buFont typeface="Wingdings" panose="05000000000000000000" pitchFamily="2" charset="2"/>
              <a:buChar char="Ø"/>
            </a:pPr>
            <a:r>
              <a:rPr lang="en-US" sz="2200" dirty="0">
                <a:latin typeface="Avenir Next LT Pro Demi" panose="020B0704020202020204" pitchFamily="34" charset="0"/>
              </a:rPr>
              <a:t>Senior: </a:t>
            </a:r>
            <a:r>
              <a:rPr lang="en-US" sz="2200" dirty="0">
                <a:latin typeface="Avenir Next LT Pro" panose="020B0504020202020204" pitchFamily="34" charset="0"/>
              </a:rPr>
              <a:t>Age above 40 and salary varies from $2K to $35K a month.</a:t>
            </a:r>
          </a:p>
        </p:txBody>
      </p:sp>
    </p:spTree>
    <p:extLst>
      <p:ext uri="{BB962C8B-B14F-4D97-AF65-F5344CB8AC3E}">
        <p14:creationId xmlns:p14="http://schemas.microsoft.com/office/powerpoint/2010/main" val="3574459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D06E1-4302-4E5D-A5A1-FB3C093F2B72}"/>
              </a:ext>
            </a:extLst>
          </p:cNvPr>
          <p:cNvSpPr>
            <a:spLocks noGrp="1"/>
          </p:cNvSpPr>
          <p:nvPr>
            <p:ph idx="1"/>
          </p:nvPr>
        </p:nvSpPr>
        <p:spPr>
          <a:xfrm>
            <a:off x="838200" y="2059035"/>
            <a:ext cx="3455504" cy="4167712"/>
          </a:xfrm>
        </p:spPr>
        <p:txBody>
          <a:bodyPr>
            <a:normAutofit fontScale="85000" lnSpcReduction="10000"/>
          </a:bodyPr>
          <a:lstStyle/>
          <a:p>
            <a:r>
              <a:rPr lang="en-US" dirty="0">
                <a:latin typeface="Avenir Next LT Pro" panose="020B0504020202020204" pitchFamily="34" charset="0"/>
              </a:rPr>
              <a:t>Proportion of customer segments approximately the same across all cities.</a:t>
            </a:r>
          </a:p>
          <a:p>
            <a:endParaRPr lang="en-US" dirty="0">
              <a:latin typeface="Avenir Next LT Pro" panose="020B0504020202020204" pitchFamily="34" charset="0"/>
            </a:endParaRPr>
          </a:p>
          <a:p>
            <a:r>
              <a:rPr lang="en-US" dirty="0">
                <a:latin typeface="Avenir Next LT Pro" panose="020B0504020202020204" pitchFamily="34" charset="0"/>
              </a:rPr>
              <a:t>Noticeably, </a:t>
            </a:r>
            <a:r>
              <a:rPr lang="en-US" b="1" dirty="0">
                <a:latin typeface="Avenir Next LT Pro" panose="020B0504020202020204" pitchFamily="34" charset="0"/>
              </a:rPr>
              <a:t>Nashville</a:t>
            </a:r>
            <a:r>
              <a:rPr lang="en-US" dirty="0">
                <a:latin typeface="Avenir Next LT Pro" panose="020B0504020202020204" pitchFamily="34" charset="0"/>
              </a:rPr>
              <a:t> and </a:t>
            </a:r>
            <a:r>
              <a:rPr lang="en-US" b="1" dirty="0">
                <a:latin typeface="Avenir Next LT Pro" panose="020B0504020202020204" pitchFamily="34" charset="0"/>
              </a:rPr>
              <a:t>Pittsburgh</a:t>
            </a:r>
            <a:r>
              <a:rPr lang="en-US" dirty="0">
                <a:latin typeface="Avenir Next LT Pro" panose="020B0504020202020204" pitchFamily="34" charset="0"/>
              </a:rPr>
              <a:t> have higher proportion of customers who are of young and low-income segment.</a:t>
            </a:r>
          </a:p>
        </p:txBody>
      </p:sp>
      <p:sp>
        <p:nvSpPr>
          <p:cNvPr id="4" name="Slide Number Placeholder 3">
            <a:extLst>
              <a:ext uri="{FF2B5EF4-FFF2-40B4-BE49-F238E27FC236}">
                <a16:creationId xmlns:a16="http://schemas.microsoft.com/office/drawing/2014/main" id="{572F4676-4314-4514-ADB4-42E940A9A045}"/>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6" name="Picture 5" descr="Chart, bar chart&#10;&#10;Description automatically generated">
            <a:extLst>
              <a:ext uri="{FF2B5EF4-FFF2-40B4-BE49-F238E27FC236}">
                <a16:creationId xmlns:a16="http://schemas.microsoft.com/office/drawing/2014/main" id="{CE4AECD1-1AEB-4DFD-88DC-285C0947796F}"/>
              </a:ext>
            </a:extLst>
          </p:cNvPr>
          <p:cNvPicPr>
            <a:picLocks noChangeAspect="1"/>
          </p:cNvPicPr>
          <p:nvPr/>
        </p:nvPicPr>
        <p:blipFill>
          <a:blip r:embed="rId2"/>
          <a:stretch>
            <a:fillRect/>
          </a:stretch>
        </p:blipFill>
        <p:spPr>
          <a:xfrm>
            <a:off x="4552320" y="2059036"/>
            <a:ext cx="7036852" cy="4167711"/>
          </a:xfrm>
          <a:prstGeom prst="rect">
            <a:avLst/>
          </a:prstGeom>
          <a:ln>
            <a:solidFill>
              <a:schemeClr val="tx1"/>
            </a:solidFill>
          </a:ln>
        </p:spPr>
      </p:pic>
      <p:sp>
        <p:nvSpPr>
          <p:cNvPr id="7" name="Title 1">
            <a:extLst>
              <a:ext uri="{FF2B5EF4-FFF2-40B4-BE49-F238E27FC236}">
                <a16:creationId xmlns:a16="http://schemas.microsoft.com/office/drawing/2014/main" id="{4286221E-1C78-4902-AE80-0C31ED31380D}"/>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Customer Segments by City</a:t>
            </a:r>
            <a:endParaRPr lang="en-US" dirty="0">
              <a:effectLst>
                <a:outerShdw blurRad="38100" dist="38100" dir="2700000" algn="tl">
                  <a:srgbClr val="000000">
                    <a:alpha val="43137"/>
                  </a:srgbClr>
                </a:outerShdw>
              </a:effectLst>
            </a:endParaRPr>
          </a:p>
        </p:txBody>
      </p:sp>
      <p:pic>
        <p:nvPicPr>
          <p:cNvPr id="8" name="Content Placeholder 8" descr="Text&#10;&#10;Description automatically generated">
            <a:extLst>
              <a:ext uri="{FF2B5EF4-FFF2-40B4-BE49-F238E27FC236}">
                <a16:creationId xmlns:a16="http://schemas.microsoft.com/office/drawing/2014/main" id="{D96F8D53-617C-40BA-B639-A7D366006FAD}"/>
              </a:ext>
            </a:extLst>
          </p:cNvPr>
          <p:cNvPicPr>
            <a:picLocks noChangeAspect="1"/>
          </p:cNvPicPr>
          <p:nvPr/>
        </p:nvPicPr>
        <p:blipFill>
          <a:blip r:embed="rId3"/>
          <a:stretch>
            <a:fillRect/>
          </a:stretch>
        </p:blipFill>
        <p:spPr>
          <a:xfrm>
            <a:off x="10236433" y="1376906"/>
            <a:ext cx="1352739" cy="552527"/>
          </a:xfrm>
          <a:prstGeom prst="rect">
            <a:avLst/>
          </a:prstGeom>
          <a:ln>
            <a:solidFill>
              <a:schemeClr val="tx1"/>
            </a:solidFill>
          </a:ln>
        </p:spPr>
      </p:pic>
    </p:spTree>
    <p:extLst>
      <p:ext uri="{BB962C8B-B14F-4D97-AF65-F5344CB8AC3E}">
        <p14:creationId xmlns:p14="http://schemas.microsoft.com/office/powerpoint/2010/main" val="2484524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966B9E-D327-4A6E-8597-4E4EAB043B59}"/>
              </a:ext>
            </a:extLst>
          </p:cNvPr>
          <p:cNvSpPr>
            <a:spLocks noGrp="1"/>
          </p:cNvSpPr>
          <p:nvPr>
            <p:ph type="sldNum" sz="quarter" idx="12"/>
          </p:nvPr>
        </p:nvSpPr>
        <p:spPr/>
        <p:txBody>
          <a:bodyPr/>
          <a:lstStyle/>
          <a:p>
            <a:fld id="{48F63A3B-78C7-47BE-AE5E-E10140E04643}" type="slidenum">
              <a:rPr lang="en-US" smtClean="0"/>
              <a:t>33</a:t>
            </a:fld>
            <a:endParaRPr lang="en-US"/>
          </a:p>
        </p:txBody>
      </p:sp>
      <p:pic>
        <p:nvPicPr>
          <p:cNvPr id="8" name="Picture 7" descr="Chart, histogram&#10;&#10;Description automatically generated">
            <a:extLst>
              <a:ext uri="{FF2B5EF4-FFF2-40B4-BE49-F238E27FC236}">
                <a16:creationId xmlns:a16="http://schemas.microsoft.com/office/drawing/2014/main" id="{558F9CA0-FA0B-4F02-B1EC-91EB8AA37B32}"/>
              </a:ext>
            </a:extLst>
          </p:cNvPr>
          <p:cNvPicPr>
            <a:picLocks noChangeAspect="1"/>
          </p:cNvPicPr>
          <p:nvPr/>
        </p:nvPicPr>
        <p:blipFill>
          <a:blip r:embed="rId2"/>
          <a:stretch>
            <a:fillRect/>
          </a:stretch>
        </p:blipFill>
        <p:spPr>
          <a:xfrm>
            <a:off x="6096001" y="1613221"/>
            <a:ext cx="5257800" cy="2387644"/>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648F8865-6181-465B-ABEC-3B90B8285B4D}"/>
              </a:ext>
            </a:extLst>
          </p:cNvPr>
          <p:cNvPicPr>
            <a:picLocks noChangeAspect="1"/>
          </p:cNvPicPr>
          <p:nvPr/>
        </p:nvPicPr>
        <p:blipFill>
          <a:blip r:embed="rId3"/>
          <a:stretch>
            <a:fillRect/>
          </a:stretch>
        </p:blipFill>
        <p:spPr>
          <a:xfrm>
            <a:off x="6096000" y="4072270"/>
            <a:ext cx="5257801" cy="2345017"/>
          </a:xfrm>
          <a:prstGeom prst="rect">
            <a:avLst/>
          </a:prstGeom>
          <a:ln>
            <a:solidFill>
              <a:schemeClr val="tx1"/>
            </a:solidFill>
          </a:ln>
        </p:spPr>
      </p:pic>
      <p:pic>
        <p:nvPicPr>
          <p:cNvPr id="11" name="Content Placeholder 8" descr="Text&#10;&#10;Description automatically generated">
            <a:extLst>
              <a:ext uri="{FF2B5EF4-FFF2-40B4-BE49-F238E27FC236}">
                <a16:creationId xmlns:a16="http://schemas.microsoft.com/office/drawing/2014/main" id="{024152F1-C1D6-4926-8FA5-81348CACDD83}"/>
              </a:ext>
            </a:extLst>
          </p:cNvPr>
          <p:cNvPicPr>
            <a:picLocks noChangeAspect="1"/>
          </p:cNvPicPr>
          <p:nvPr/>
        </p:nvPicPr>
        <p:blipFill>
          <a:blip r:embed="rId4"/>
          <a:stretch>
            <a:fillRect/>
          </a:stretch>
        </p:blipFill>
        <p:spPr>
          <a:xfrm>
            <a:off x="9982200" y="972342"/>
            <a:ext cx="1352739" cy="552527"/>
          </a:xfrm>
          <a:prstGeom prst="rect">
            <a:avLst/>
          </a:prstGeom>
          <a:ln>
            <a:solidFill>
              <a:schemeClr val="tx1"/>
            </a:solidFill>
          </a:ln>
        </p:spPr>
      </p:pic>
      <p:sp>
        <p:nvSpPr>
          <p:cNvPr id="12" name="Title 1">
            <a:extLst>
              <a:ext uri="{FF2B5EF4-FFF2-40B4-BE49-F238E27FC236}">
                <a16:creationId xmlns:a16="http://schemas.microsoft.com/office/drawing/2014/main" id="{83FD2888-B04E-4BB8-B635-FB6BE27293B8}"/>
              </a:ext>
            </a:extLst>
          </p:cNvPr>
          <p:cNvSpPr>
            <a:spLocks noGrp="1"/>
          </p:cNvSpPr>
          <p:nvPr>
            <p:ph type="title"/>
          </p:nvPr>
        </p:nvSpPr>
        <p:spPr>
          <a:xfrm>
            <a:off x="41413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Customer Segments Trips</a:t>
            </a:r>
            <a:endParaRPr lang="en-US" dirty="0">
              <a:effectLst>
                <a:outerShdw blurRad="38100" dist="38100" dir="2700000" algn="tl">
                  <a:srgbClr val="000000">
                    <a:alpha val="43137"/>
                  </a:srgbClr>
                </a:outerShdw>
              </a:effectLst>
            </a:endParaRPr>
          </a:p>
        </p:txBody>
      </p:sp>
      <p:sp>
        <p:nvSpPr>
          <p:cNvPr id="13" name="Content Placeholder 2">
            <a:extLst>
              <a:ext uri="{FF2B5EF4-FFF2-40B4-BE49-F238E27FC236}">
                <a16:creationId xmlns:a16="http://schemas.microsoft.com/office/drawing/2014/main" id="{1415BE49-ECEB-48CB-8097-71948D299E2D}"/>
              </a:ext>
            </a:extLst>
          </p:cNvPr>
          <p:cNvSpPr>
            <a:spLocks noGrp="1"/>
          </p:cNvSpPr>
          <p:nvPr>
            <p:ph idx="1"/>
          </p:nvPr>
        </p:nvSpPr>
        <p:spPr>
          <a:xfrm>
            <a:off x="838199" y="2279373"/>
            <a:ext cx="4913243" cy="4137913"/>
          </a:xfrm>
        </p:spPr>
        <p:txBody>
          <a:bodyPr>
            <a:normAutofit/>
          </a:bodyPr>
          <a:lstStyle/>
          <a:p>
            <a:pPr marL="0" indent="0">
              <a:buNone/>
            </a:pPr>
            <a:r>
              <a:rPr lang="en-US" dirty="0">
                <a:latin typeface="Avenir Next LT Pro" panose="020B0504020202020204" pitchFamily="34" charset="0"/>
              </a:rPr>
              <a:t>For both Cab companies, customers who travels the most both daily and monthly</a:t>
            </a:r>
            <a:r>
              <a:rPr lang="en-US" b="1" dirty="0">
                <a:latin typeface="Avenir Next LT Pro" panose="020B0504020202020204" pitchFamily="34" charset="0"/>
              </a:rPr>
              <a:t> </a:t>
            </a:r>
            <a:r>
              <a:rPr lang="en-US" dirty="0">
                <a:latin typeface="Avenir Next LT Pro" panose="020B0504020202020204" pitchFamily="34" charset="0"/>
              </a:rPr>
              <a:t>are from the </a:t>
            </a:r>
          </a:p>
          <a:p>
            <a:pPr>
              <a:buFont typeface="Wingdings" panose="05000000000000000000" pitchFamily="2" charset="2"/>
              <a:buChar char="Ø"/>
            </a:pPr>
            <a:r>
              <a:rPr lang="en-US" b="1" dirty="0">
                <a:latin typeface="Avenir Next LT Pro" panose="020B0504020202020204" pitchFamily="34" charset="0"/>
              </a:rPr>
              <a:t>Young and low-income segment</a:t>
            </a:r>
            <a:r>
              <a:rPr lang="en-US" dirty="0">
                <a:latin typeface="Avenir Next LT Pro" panose="020B0504020202020204" pitchFamily="34" charset="0"/>
              </a:rPr>
              <a:t>, followed by </a:t>
            </a:r>
          </a:p>
          <a:p>
            <a:pPr>
              <a:buFont typeface="Wingdings" panose="05000000000000000000" pitchFamily="2" charset="2"/>
              <a:buChar char="Ø"/>
            </a:pPr>
            <a:r>
              <a:rPr lang="en-US" b="1" dirty="0">
                <a:latin typeface="Avenir Next LT Pro" panose="020B0504020202020204" pitchFamily="34" charset="0"/>
              </a:rPr>
              <a:t>Young and high-income segment.</a:t>
            </a:r>
          </a:p>
        </p:txBody>
      </p:sp>
    </p:spTree>
    <p:extLst>
      <p:ext uri="{BB962C8B-B14F-4D97-AF65-F5344CB8AC3E}">
        <p14:creationId xmlns:p14="http://schemas.microsoft.com/office/powerpoint/2010/main" val="1298108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F584E-13DD-4830-A989-A992AD00849C}"/>
              </a:ext>
            </a:extLst>
          </p:cNvPr>
          <p:cNvSpPr>
            <a:spLocks noGrp="1"/>
          </p:cNvSpPr>
          <p:nvPr>
            <p:ph idx="1"/>
          </p:nvPr>
        </p:nvSpPr>
        <p:spPr>
          <a:xfrm>
            <a:off x="838200" y="3429001"/>
            <a:ext cx="10515600" cy="2747962"/>
          </a:xfrm>
        </p:spPr>
        <p:txBody>
          <a:bodyPr>
            <a:normAutofit fontScale="77500" lnSpcReduction="20000"/>
          </a:bodyPr>
          <a:lstStyle/>
          <a:p>
            <a:pPr>
              <a:buFont typeface="Wingdings" panose="05000000000000000000" pitchFamily="2" charset="2"/>
              <a:buChar char="Ø"/>
            </a:pPr>
            <a:r>
              <a:rPr lang="en-US" dirty="0">
                <a:latin typeface="Avenir Next LT Pro" panose="020B0504020202020204" pitchFamily="34" charset="0"/>
              </a:rPr>
              <a:t>The proportion of profit from customer segments are similar for both Cab companies.</a:t>
            </a:r>
          </a:p>
          <a:p>
            <a:pPr>
              <a:buFont typeface="Wingdings" panose="05000000000000000000" pitchFamily="2" charset="2"/>
              <a:buChar char="Ø"/>
            </a:pPr>
            <a:endParaRPr lang="en-US" dirty="0">
              <a:latin typeface="Avenir Next LT Pro" panose="020B0504020202020204" pitchFamily="34" charset="0"/>
            </a:endParaRPr>
          </a:p>
          <a:p>
            <a:pPr>
              <a:buFont typeface="Wingdings" panose="05000000000000000000" pitchFamily="2" charset="2"/>
              <a:buChar char="Ø"/>
            </a:pPr>
            <a:r>
              <a:rPr lang="en-US" b="1" dirty="0">
                <a:latin typeface="Avenir Next LT Pro" panose="020B0504020202020204" pitchFamily="34" charset="0"/>
              </a:rPr>
              <a:t>Young and Lower income customers </a:t>
            </a:r>
            <a:r>
              <a:rPr lang="en-US" dirty="0">
                <a:latin typeface="Avenir Next LT Pro" panose="020B0504020202020204" pitchFamily="34" charset="0"/>
              </a:rPr>
              <a:t>contribute the </a:t>
            </a:r>
            <a:r>
              <a:rPr lang="en-US" b="1" dirty="0">
                <a:latin typeface="Avenir Next LT Pro" panose="020B0504020202020204" pitchFamily="34" charset="0"/>
              </a:rPr>
              <a:t>highest profit </a:t>
            </a:r>
            <a:r>
              <a:rPr lang="en-US" dirty="0">
                <a:latin typeface="Avenir Next LT Pro" panose="020B0504020202020204" pitchFamily="34" charset="0"/>
              </a:rPr>
              <a:t>for both Cab companies, followed closely by Young &amp; high-income customers.</a:t>
            </a:r>
          </a:p>
          <a:p>
            <a:pPr>
              <a:buFont typeface="Wingdings" panose="05000000000000000000" pitchFamily="2" charset="2"/>
              <a:buChar char="Ø"/>
            </a:pPr>
            <a:endParaRPr lang="en-US" dirty="0">
              <a:latin typeface="Avenir Next LT Pro" panose="020B0504020202020204" pitchFamily="34" charset="0"/>
            </a:endParaRPr>
          </a:p>
          <a:p>
            <a:pPr>
              <a:buFont typeface="Wingdings" panose="05000000000000000000" pitchFamily="2" charset="2"/>
              <a:buChar char="Ø"/>
            </a:pPr>
            <a:r>
              <a:rPr lang="en-US" dirty="0">
                <a:latin typeface="Avenir Next LT Pro" panose="020B0504020202020204" pitchFamily="34" charset="0"/>
              </a:rPr>
              <a:t>This is inline with earlier observations, where the </a:t>
            </a:r>
            <a:r>
              <a:rPr lang="en-US" b="1" dirty="0">
                <a:latin typeface="Avenir Next LT Pro" panose="020B0504020202020204" pitchFamily="34" charset="0"/>
              </a:rPr>
              <a:t>higher the number of trips, the higher is the profit.</a:t>
            </a:r>
          </a:p>
          <a:p>
            <a:pPr>
              <a:buFont typeface="Wingdings" panose="05000000000000000000" pitchFamily="2" charset="2"/>
              <a:buChar char="Ø"/>
            </a:pPr>
            <a:endParaRPr lang="en-US"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7632019D-83C7-46AC-A9CC-226DE87CA611}"/>
              </a:ext>
            </a:extLst>
          </p:cNvPr>
          <p:cNvSpPr>
            <a:spLocks noGrp="1"/>
          </p:cNvSpPr>
          <p:nvPr>
            <p:ph type="sldNum" sz="quarter" idx="12"/>
          </p:nvPr>
        </p:nvSpPr>
        <p:spPr/>
        <p:txBody>
          <a:bodyPr/>
          <a:lstStyle/>
          <a:p>
            <a:fld id="{48F63A3B-78C7-47BE-AE5E-E10140E04643}" type="slidenum">
              <a:rPr lang="en-US" smtClean="0"/>
              <a:t>34</a:t>
            </a:fld>
            <a:endParaRPr lang="en-US"/>
          </a:p>
        </p:txBody>
      </p:sp>
      <p:pic>
        <p:nvPicPr>
          <p:cNvPr id="6" name="Picture 5" descr="Chart&#10;&#10;Description automatically generated">
            <a:extLst>
              <a:ext uri="{FF2B5EF4-FFF2-40B4-BE49-F238E27FC236}">
                <a16:creationId xmlns:a16="http://schemas.microsoft.com/office/drawing/2014/main" id="{4F95ED27-1973-47A8-BC7F-06966AD357B9}"/>
              </a:ext>
            </a:extLst>
          </p:cNvPr>
          <p:cNvPicPr>
            <a:picLocks noChangeAspect="1"/>
          </p:cNvPicPr>
          <p:nvPr/>
        </p:nvPicPr>
        <p:blipFill>
          <a:blip r:embed="rId2"/>
          <a:stretch>
            <a:fillRect/>
          </a:stretch>
        </p:blipFill>
        <p:spPr>
          <a:xfrm>
            <a:off x="838200" y="1690688"/>
            <a:ext cx="8536154" cy="1476582"/>
          </a:xfrm>
          <a:prstGeom prst="rect">
            <a:avLst/>
          </a:prstGeom>
          <a:ln>
            <a:solidFill>
              <a:schemeClr val="tx1"/>
            </a:solidFill>
          </a:ln>
        </p:spPr>
      </p:pic>
      <p:sp>
        <p:nvSpPr>
          <p:cNvPr id="7" name="Title 1">
            <a:extLst>
              <a:ext uri="{FF2B5EF4-FFF2-40B4-BE49-F238E27FC236}">
                <a16:creationId xmlns:a16="http://schemas.microsoft.com/office/drawing/2014/main" id="{FF9CBF5B-4DC5-4AFC-9A68-D6C398C71D05}"/>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Customer Segments</a:t>
            </a:r>
            <a:endParaRPr lang="en-US" dirty="0">
              <a:effectLst>
                <a:outerShdw blurRad="38100" dist="38100" dir="2700000" algn="tl">
                  <a:srgbClr val="000000">
                    <a:alpha val="43137"/>
                  </a:srgbClr>
                </a:outerShdw>
              </a:effectLst>
            </a:endParaRPr>
          </a:p>
        </p:txBody>
      </p:sp>
      <p:pic>
        <p:nvPicPr>
          <p:cNvPr id="8" name="Content Placeholder 8" descr="Text&#10;&#10;Description automatically generated">
            <a:extLst>
              <a:ext uri="{FF2B5EF4-FFF2-40B4-BE49-F238E27FC236}">
                <a16:creationId xmlns:a16="http://schemas.microsoft.com/office/drawing/2014/main" id="{2EC051C1-E3F7-460B-A67E-13A6392013B5}"/>
              </a:ext>
            </a:extLst>
          </p:cNvPr>
          <p:cNvPicPr>
            <a:picLocks noChangeAspect="1"/>
          </p:cNvPicPr>
          <p:nvPr/>
        </p:nvPicPr>
        <p:blipFill>
          <a:blip r:embed="rId3"/>
          <a:stretch>
            <a:fillRect/>
          </a:stretch>
        </p:blipFill>
        <p:spPr>
          <a:xfrm>
            <a:off x="9518374" y="2614743"/>
            <a:ext cx="1352739" cy="552527"/>
          </a:xfrm>
          <a:prstGeom prst="rect">
            <a:avLst/>
          </a:prstGeom>
          <a:ln>
            <a:solidFill>
              <a:schemeClr val="tx1"/>
            </a:solidFill>
          </a:ln>
        </p:spPr>
      </p:pic>
    </p:spTree>
    <p:extLst>
      <p:ext uri="{BB962C8B-B14F-4D97-AF65-F5344CB8AC3E}">
        <p14:creationId xmlns:p14="http://schemas.microsoft.com/office/powerpoint/2010/main" val="1859930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being at a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loss</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925402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2578374"/>
            <a:ext cx="10515600" cy="3598588"/>
          </a:xfrm>
        </p:spPr>
        <p:txBody>
          <a:bodyPr>
            <a:normAutofit lnSpcReduction="10000"/>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Loss and type of trip.</a:t>
            </a:r>
          </a:p>
          <a:p>
            <a:pPr>
              <a:buFont typeface="Wingdings" panose="05000000000000000000" pitchFamily="2" charset="2"/>
              <a:buChar char="Ø"/>
            </a:pPr>
            <a:r>
              <a:rPr lang="en-US" sz="1800" b="1" dirty="0">
                <a:latin typeface="Avenir Next LT Pro" panose="020B0504020202020204" pitchFamily="34" charset="0"/>
              </a:rPr>
              <a:t>H1: There is an association between loss and type of trip.</a:t>
            </a:r>
          </a:p>
          <a:p>
            <a:pPr>
              <a:buFont typeface="Wingdings" panose="05000000000000000000" pitchFamily="2" charset="2"/>
              <a:buChar char="Ø"/>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1.0</a:t>
            </a: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If the Null Hypothesis is true, </a:t>
            </a:r>
            <a:r>
              <a:rPr lang="en-US" sz="1800" b="1" dirty="0">
                <a:latin typeface="Avenir Next LT Pro" panose="020B0504020202020204" pitchFamily="34" charset="0"/>
              </a:rPr>
              <a:t>the probability that the observed number of trips is the same as the expected number of trips from a randomly sampled data is 100%</a:t>
            </a:r>
            <a:r>
              <a:rPr lang="en-US" sz="1800" dirty="0">
                <a:latin typeface="Avenir Next LT Pro" panose="020B0504020202020204" pitchFamily="34" charset="0"/>
              </a:rPr>
              <a:t>. Therefore, as the P-value is higher than the alpha value, </a:t>
            </a:r>
            <a:r>
              <a:rPr lang="en-US" sz="1800" b="1" dirty="0">
                <a:latin typeface="Avenir Next LT Pro" panose="020B0504020202020204" pitchFamily="34" charset="0"/>
              </a:rPr>
              <a:t>we fail to reject the null hypothesis</a:t>
            </a:r>
            <a:r>
              <a:rPr lang="en-US" sz="1800" dirty="0">
                <a:latin typeface="Avenir Next LT Pro" panose="020B0504020202020204" pitchFamily="34" charset="0"/>
              </a:rPr>
              <a:t>. There is </a:t>
            </a:r>
            <a:r>
              <a:rPr lang="en-US" sz="1800" b="1" dirty="0">
                <a:latin typeface="Avenir Next LT Pro" panose="020B0504020202020204" pitchFamily="34" charset="0"/>
              </a:rPr>
              <a:t>no association between Loss and type of trip</a:t>
            </a:r>
            <a:r>
              <a:rPr lang="en-US" sz="1800" dirty="0">
                <a:latin typeface="Avenir Next LT Pro" panose="020B0504020202020204" pitchFamily="34" charset="0"/>
              </a:rPr>
              <a:t>.</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Text&#10;&#10;Description automatically generated">
            <a:extLst>
              <a:ext uri="{FF2B5EF4-FFF2-40B4-BE49-F238E27FC236}">
                <a16:creationId xmlns:a16="http://schemas.microsoft.com/office/drawing/2014/main" id="{143550C9-9774-47CE-AA48-344E78FBC448}"/>
              </a:ext>
            </a:extLst>
          </p:cNvPr>
          <p:cNvPicPr>
            <a:picLocks noChangeAspect="1"/>
          </p:cNvPicPr>
          <p:nvPr/>
        </p:nvPicPr>
        <p:blipFill>
          <a:blip r:embed="rId3"/>
          <a:stretch>
            <a:fillRect/>
          </a:stretch>
        </p:blipFill>
        <p:spPr>
          <a:xfrm>
            <a:off x="1008589" y="1625737"/>
            <a:ext cx="2562583" cy="581106"/>
          </a:xfrm>
          <a:prstGeom prst="rect">
            <a:avLst/>
          </a:prstGeom>
          <a:ln>
            <a:solidFill>
              <a:schemeClr val="tx1"/>
            </a:solidFill>
          </a:ln>
        </p:spPr>
      </p:pic>
      <p:pic>
        <p:nvPicPr>
          <p:cNvPr id="11" name="Picture 10" descr="A picture containing chart&#10;&#10;Description automatically generated">
            <a:extLst>
              <a:ext uri="{FF2B5EF4-FFF2-40B4-BE49-F238E27FC236}">
                <a16:creationId xmlns:a16="http://schemas.microsoft.com/office/drawing/2014/main" id="{57DE116A-367F-47AE-9018-F536D480B50E}"/>
              </a:ext>
            </a:extLst>
          </p:cNvPr>
          <p:cNvPicPr>
            <a:picLocks noChangeAspect="1"/>
          </p:cNvPicPr>
          <p:nvPr/>
        </p:nvPicPr>
        <p:blipFill>
          <a:blip r:embed="rId4"/>
          <a:stretch>
            <a:fillRect/>
          </a:stretch>
        </p:blipFill>
        <p:spPr>
          <a:xfrm>
            <a:off x="1008589" y="578253"/>
            <a:ext cx="7744906" cy="1057423"/>
          </a:xfrm>
          <a:prstGeom prst="rect">
            <a:avLst/>
          </a:prstGeom>
          <a:ln>
            <a:solidFill>
              <a:schemeClr val="tx1"/>
            </a:solidFill>
          </a:ln>
        </p:spPr>
      </p:pic>
    </p:spTree>
    <p:extLst>
      <p:ext uri="{BB962C8B-B14F-4D97-AF65-F5344CB8AC3E}">
        <p14:creationId xmlns:p14="http://schemas.microsoft.com/office/powerpoint/2010/main" val="38167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243471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38</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Chart, bar chart&#10;&#10;Description automatically generated">
            <a:extLst>
              <a:ext uri="{FF2B5EF4-FFF2-40B4-BE49-F238E27FC236}">
                <a16:creationId xmlns:a16="http://schemas.microsoft.com/office/drawing/2014/main" id="{8EAA5036-ABB8-49A0-AFD0-D1666BF9FC5C}"/>
              </a:ext>
            </a:extLst>
          </p:cNvPr>
          <p:cNvPicPr>
            <a:picLocks noChangeAspect="1"/>
          </p:cNvPicPr>
          <p:nvPr/>
        </p:nvPicPr>
        <p:blipFill>
          <a:blip r:embed="rId3"/>
          <a:stretch>
            <a:fillRect/>
          </a:stretch>
        </p:blipFill>
        <p:spPr>
          <a:xfrm>
            <a:off x="838201" y="444145"/>
            <a:ext cx="3879573" cy="3355307"/>
          </a:xfrm>
          <a:prstGeom prst="rect">
            <a:avLst/>
          </a:prstGeom>
          <a:ln>
            <a:solidFill>
              <a:schemeClr val="tx1"/>
            </a:solidFill>
          </a:ln>
        </p:spPr>
      </p:pic>
      <p:pic>
        <p:nvPicPr>
          <p:cNvPr id="10" name="Picture 9" descr="Text&#10;&#10;Description automatically generated">
            <a:extLst>
              <a:ext uri="{FF2B5EF4-FFF2-40B4-BE49-F238E27FC236}">
                <a16:creationId xmlns:a16="http://schemas.microsoft.com/office/drawing/2014/main" id="{E10589F0-078C-498C-9688-C8754D0EB37F}"/>
              </a:ext>
            </a:extLst>
          </p:cNvPr>
          <p:cNvPicPr>
            <a:picLocks noChangeAspect="1"/>
          </p:cNvPicPr>
          <p:nvPr/>
        </p:nvPicPr>
        <p:blipFill>
          <a:blip r:embed="rId4"/>
          <a:stretch>
            <a:fillRect/>
          </a:stretch>
        </p:blipFill>
        <p:spPr>
          <a:xfrm>
            <a:off x="4814708" y="444145"/>
            <a:ext cx="2562583" cy="581106"/>
          </a:xfrm>
          <a:prstGeom prst="rect">
            <a:avLst/>
          </a:prstGeom>
          <a:ln>
            <a:solidFill>
              <a:schemeClr val="tx1"/>
            </a:solidFill>
          </a:ln>
        </p:spPr>
      </p:pic>
      <p:sp>
        <p:nvSpPr>
          <p:cNvPr id="11" name="TextBox 10">
            <a:extLst>
              <a:ext uri="{FF2B5EF4-FFF2-40B4-BE49-F238E27FC236}">
                <a16:creationId xmlns:a16="http://schemas.microsoft.com/office/drawing/2014/main" id="{42FFA305-A52B-4D46-B4AB-1F7B52BB8795}"/>
              </a:ext>
            </a:extLst>
          </p:cNvPr>
          <p:cNvSpPr txBox="1"/>
          <p:nvPr/>
        </p:nvSpPr>
        <p:spPr>
          <a:xfrm>
            <a:off x="4898394" y="1658674"/>
            <a:ext cx="4245606" cy="1384995"/>
          </a:xfrm>
          <a:prstGeom prst="rect">
            <a:avLst/>
          </a:prstGeom>
          <a:noFill/>
        </p:spPr>
        <p:txBody>
          <a:bodyPr wrap="square" rtlCol="0">
            <a:spAutoFit/>
          </a:bodyPr>
          <a:lstStyle/>
          <a:p>
            <a:r>
              <a:rPr lang="en-US" sz="1400" u="sng" dirty="0">
                <a:latin typeface="Avenir Next LT Pro Demi" panose="020B0704020202020204" pitchFamily="34" charset="0"/>
              </a:rPr>
              <a:t>Profit Levels:</a:t>
            </a:r>
          </a:p>
          <a:p>
            <a:pPr marL="285750" indent="-285750">
              <a:buFont typeface="Arial" panose="020B0604020202020204" pitchFamily="34" charset="0"/>
              <a:buChar char="•"/>
            </a:pPr>
            <a:r>
              <a:rPr lang="en-US" sz="1400" dirty="0">
                <a:latin typeface="Avenir Next LT Pro Demi" panose="020B0704020202020204" pitchFamily="34" charset="0"/>
              </a:rPr>
              <a:t>Low Profit: &lt; $30</a:t>
            </a:r>
          </a:p>
          <a:p>
            <a:pPr marL="285750" indent="-285750">
              <a:buFont typeface="Arial" panose="020B0604020202020204" pitchFamily="34" charset="0"/>
              <a:buChar char="•"/>
            </a:pPr>
            <a:r>
              <a:rPr lang="en-US" sz="1400" dirty="0">
                <a:latin typeface="Avenir Next LT Pro Demi" panose="020B0704020202020204" pitchFamily="34" charset="0"/>
              </a:rPr>
              <a:t>Average Profit: Between $30 and $85</a:t>
            </a:r>
          </a:p>
          <a:p>
            <a:pPr marL="285750" indent="-285750">
              <a:buFont typeface="Arial" panose="020B0604020202020204" pitchFamily="34" charset="0"/>
              <a:buChar char="•"/>
            </a:pPr>
            <a:r>
              <a:rPr lang="en-US" sz="1400" dirty="0">
                <a:latin typeface="Avenir Next LT Pro Demi" panose="020B0704020202020204" pitchFamily="34" charset="0"/>
              </a:rPr>
              <a:t>Above Average Profit: Between $85 and $200</a:t>
            </a:r>
          </a:p>
          <a:p>
            <a:pPr marL="285750" indent="-285750">
              <a:buFont typeface="Arial" panose="020B0604020202020204" pitchFamily="34" charset="0"/>
              <a:buChar char="•"/>
            </a:pPr>
            <a:r>
              <a:rPr lang="en-US" sz="1400" dirty="0">
                <a:latin typeface="Avenir Next LT Pro Demi" panose="020B0704020202020204" pitchFamily="34" charset="0"/>
              </a:rPr>
              <a:t>High Profit: $200 and $800</a:t>
            </a:r>
          </a:p>
          <a:p>
            <a:pPr marL="285750" indent="-285750">
              <a:buFont typeface="Arial" panose="020B0604020202020204" pitchFamily="34" charset="0"/>
              <a:buChar char="•"/>
            </a:pPr>
            <a:r>
              <a:rPr lang="en-US" sz="1400" dirty="0">
                <a:latin typeface="Avenir Next LT Pro Demi" panose="020B0704020202020204" pitchFamily="34" charset="0"/>
              </a:rPr>
              <a:t>Highest Profit: &gt; $800</a:t>
            </a:r>
          </a:p>
        </p:txBody>
      </p:sp>
      <p:sp>
        <p:nvSpPr>
          <p:cNvPr id="13" name="TextBox 12">
            <a:extLst>
              <a:ext uri="{FF2B5EF4-FFF2-40B4-BE49-F238E27FC236}">
                <a16:creationId xmlns:a16="http://schemas.microsoft.com/office/drawing/2014/main" id="{737421AC-1CCE-455E-9829-F8780DC644D2}"/>
              </a:ext>
            </a:extLst>
          </p:cNvPr>
          <p:cNvSpPr txBox="1"/>
          <p:nvPr/>
        </p:nvSpPr>
        <p:spPr>
          <a:xfrm>
            <a:off x="838201" y="4008367"/>
            <a:ext cx="10192635" cy="2246769"/>
          </a:xfrm>
          <a:prstGeom prst="rect">
            <a:avLst/>
          </a:prstGeom>
          <a:noFill/>
        </p:spPr>
        <p:txBody>
          <a:bodyPr wrap="square">
            <a:spAutoFit/>
          </a:bodyPr>
          <a:lstStyle/>
          <a:p>
            <a:pPr>
              <a:buFont typeface="Wingdings" panose="05000000000000000000" pitchFamily="2" charset="2"/>
              <a:buChar char="Ø"/>
            </a:pPr>
            <a:r>
              <a:rPr lang="en-US" sz="1400" b="1" dirty="0">
                <a:latin typeface="Avenir Next LT Pro" panose="020B0504020202020204" pitchFamily="34" charset="0"/>
              </a:rPr>
              <a:t>H0: There is no association between Profit and type of trip.</a:t>
            </a:r>
          </a:p>
          <a:p>
            <a:pPr>
              <a:buFont typeface="Wingdings" panose="05000000000000000000" pitchFamily="2" charset="2"/>
              <a:buChar char="Ø"/>
            </a:pPr>
            <a:r>
              <a:rPr lang="en-US" sz="1400" b="1" dirty="0">
                <a:latin typeface="Avenir Next LT Pro" panose="020B0504020202020204" pitchFamily="34" charset="0"/>
              </a:rPr>
              <a:t>H1: There is an association between Profit and type of trip.</a:t>
            </a:r>
          </a:p>
          <a:p>
            <a:pPr>
              <a:buFont typeface="Wingdings" panose="05000000000000000000" pitchFamily="2" charset="2"/>
              <a:buChar char="Ø"/>
            </a:pPr>
            <a:endParaRPr lang="en-US" sz="1400" dirty="0">
              <a:latin typeface="Avenir Next LT Pro" panose="020B0504020202020204" pitchFamily="34" charset="0"/>
            </a:endParaRPr>
          </a:p>
          <a:p>
            <a:pPr marL="0" indent="0">
              <a:buNone/>
            </a:pPr>
            <a:r>
              <a:rPr lang="en-US" sz="1400" b="1" u="sng" dirty="0">
                <a:latin typeface="Avenir Next LT Pro" panose="020B0504020202020204" pitchFamily="34" charset="0"/>
              </a:rPr>
              <a:t>Test Utilized :  Chi-squared test</a:t>
            </a:r>
          </a:p>
          <a:p>
            <a:pPr marL="0" indent="0">
              <a:buNone/>
            </a:pPr>
            <a:r>
              <a:rPr lang="en-US" sz="1400" dirty="0">
                <a:latin typeface="Avenir Next LT Pro" panose="020B0504020202020204" pitchFamily="34" charset="0"/>
              </a:rPr>
              <a:t>Alpha: </a:t>
            </a:r>
            <a:r>
              <a:rPr lang="en-US" sz="1400" b="1" dirty="0">
                <a:latin typeface="Avenir Next LT Pro" panose="020B0504020202020204" pitchFamily="34" charset="0"/>
              </a:rPr>
              <a:t>0.05</a:t>
            </a:r>
          </a:p>
          <a:p>
            <a:pPr marL="0" indent="0">
              <a:buNone/>
            </a:pPr>
            <a:r>
              <a:rPr lang="en-US" sz="1400" dirty="0">
                <a:latin typeface="Avenir Next LT Pro" panose="020B0504020202020204" pitchFamily="34" charset="0"/>
              </a:rPr>
              <a:t>P-Value: </a:t>
            </a:r>
            <a:r>
              <a:rPr lang="en-US" sz="1400" b="1" dirty="0">
                <a:latin typeface="Avenir Next LT Pro" panose="020B0504020202020204" pitchFamily="34" charset="0"/>
              </a:rPr>
              <a:t>0.0</a:t>
            </a:r>
          </a:p>
          <a:p>
            <a:pPr marL="0" indent="0">
              <a:buNone/>
            </a:pPr>
            <a:endParaRPr lang="en-US" sz="1400" u="sng" dirty="0">
              <a:latin typeface="Avenir Next LT Pro" panose="020B0504020202020204" pitchFamily="34" charset="0"/>
            </a:endParaRPr>
          </a:p>
          <a:p>
            <a:pPr marL="0" indent="0">
              <a:buNone/>
            </a:pPr>
            <a:r>
              <a:rPr lang="en-US" sz="1400" u="sng" dirty="0">
                <a:latin typeface="Avenir Next LT Pro" panose="020B0504020202020204" pitchFamily="34" charset="0"/>
              </a:rPr>
              <a:t>Verdict:</a:t>
            </a:r>
            <a:r>
              <a:rPr lang="en-US" sz="1400" dirty="0">
                <a:latin typeface="Avenir Next LT Pro" panose="020B0504020202020204" pitchFamily="34" charset="0"/>
              </a:rPr>
              <a:t> If the Null Hypothesis is true, </a:t>
            </a:r>
            <a:r>
              <a:rPr lang="en-US" sz="1400" b="1" dirty="0">
                <a:latin typeface="Avenir Next LT Pro" panose="020B0504020202020204" pitchFamily="34" charset="0"/>
              </a:rPr>
              <a:t>the probability that the observed number of type of trips is the same as the expected number of type of trips for each profit category from a randomly sampled data is 0%</a:t>
            </a:r>
            <a:r>
              <a:rPr lang="en-US" sz="1400" dirty="0">
                <a:latin typeface="Avenir Next LT Pro" panose="020B0504020202020204" pitchFamily="34" charset="0"/>
              </a:rPr>
              <a:t>. Therefore, as the P-value is lower than the alpha value, </a:t>
            </a:r>
            <a:r>
              <a:rPr lang="en-US" sz="1400" b="1" dirty="0">
                <a:latin typeface="Avenir Next LT Pro" panose="020B0504020202020204" pitchFamily="34" charset="0"/>
              </a:rPr>
              <a:t>we reject the null hypothesis</a:t>
            </a:r>
            <a:r>
              <a:rPr lang="en-US" sz="1400" dirty="0">
                <a:latin typeface="Avenir Next LT Pro" panose="020B0504020202020204" pitchFamily="34" charset="0"/>
              </a:rPr>
              <a:t>. There </a:t>
            </a:r>
            <a:r>
              <a:rPr lang="en-US" sz="1400" b="1" dirty="0">
                <a:latin typeface="Avenir Next LT Pro" panose="020B0504020202020204" pitchFamily="34" charset="0"/>
              </a:rPr>
              <a:t>is</a:t>
            </a:r>
            <a:r>
              <a:rPr lang="en-US" sz="1400" dirty="0">
                <a:latin typeface="Avenir Next LT Pro" panose="020B0504020202020204" pitchFamily="34" charset="0"/>
              </a:rPr>
              <a:t> </a:t>
            </a:r>
            <a:r>
              <a:rPr lang="en-US" sz="1400" b="1" dirty="0">
                <a:latin typeface="Avenir Next LT Pro" panose="020B0504020202020204" pitchFamily="34" charset="0"/>
              </a:rPr>
              <a:t>association between Profit and type of trip</a:t>
            </a:r>
            <a:r>
              <a:rPr lang="en-US" sz="1400" dirty="0">
                <a:latin typeface="Avenir Next LT Pro" panose="020B0504020202020204" pitchFamily="34" charset="0"/>
              </a:rPr>
              <a:t>.</a:t>
            </a:r>
          </a:p>
        </p:txBody>
      </p:sp>
    </p:spTree>
    <p:extLst>
      <p:ext uri="{BB962C8B-B14F-4D97-AF65-F5344CB8AC3E}">
        <p14:creationId xmlns:p14="http://schemas.microsoft.com/office/powerpoint/2010/main" val="1711863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3:</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Customer income level?</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39</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326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CC53E2-D412-469B-A8AE-3B3F7E64784A}"/>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8DBD8A88-C6FD-435A-8A5E-0FD38DD3E3BE}"/>
              </a:ext>
            </a:extLst>
          </p:cNvPr>
          <p:cNvSpPr>
            <a:spLocks noGrp="1"/>
          </p:cNvSpPr>
          <p:nvPr>
            <p:ph idx="1"/>
          </p:nvPr>
        </p:nvSpPr>
        <p:spPr/>
        <p:txBody>
          <a:bodyPr>
            <a:normAutofit lnSpcReduction="10000"/>
          </a:bodyPr>
          <a:lstStyle/>
          <a:p>
            <a:pPr marL="0" indent="0" algn="just">
              <a:buNone/>
            </a:pP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The Client</a:t>
            </a:r>
          </a:p>
          <a:p>
            <a:pPr marL="0" indent="0" algn="just">
              <a:buNone/>
            </a:pP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a:t>
            </a:r>
            <a:r>
              <a:rPr lang="en-US" sz="2400" dirty="0">
                <a:solidFill>
                  <a:schemeClr val="bg1"/>
                </a:solidFill>
                <a:latin typeface="Avenir LT Std 65 Medium" panose="020B0803020203020204" pitchFamily="34" charset="0"/>
              </a:rPr>
              <a:t> is a private firm in US. Due to remarkable growth in the Cab Industry in last few years and multiple key players in the market, XYZ  is planning to invest in Cab industry and as per their Go-to-Market (G2M) strategy, they want to understand the market before taking final decision.</a:t>
            </a:r>
          </a:p>
          <a:p>
            <a:pPr marL="0" indent="0" algn="just">
              <a:buNone/>
            </a:pPr>
            <a:endParaRPr lang="en-US" sz="2400" dirty="0">
              <a:solidFill>
                <a:schemeClr val="bg1"/>
              </a:solidFill>
              <a:latin typeface="Avenir LT Std 65 Medium" panose="020B0803020203020204" pitchFamily="34" charset="0"/>
            </a:endParaRPr>
          </a:p>
          <a:p>
            <a:pPr marL="0" indent="0" algn="just">
              <a:buNone/>
            </a:pPr>
            <a:r>
              <a:rPr lang="en-US" sz="2400" dirty="0">
                <a:solidFill>
                  <a:schemeClr val="bg1"/>
                </a:solidFill>
                <a:latin typeface="Avenir LT Std 65 Medium" panose="020B0803020203020204" pitchFamily="34" charset="0"/>
              </a:rPr>
              <a:t>XYZ has provided multiple data sets that contains information on two cab companies. Each data set provided represents different aspects of the customer profile.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is interested in using the actionable insights obtained to help them identify the right company to make their investment.</a:t>
            </a:r>
          </a:p>
        </p:txBody>
      </p:sp>
      <p:sp>
        <p:nvSpPr>
          <p:cNvPr id="4" name="Slide Number Placeholder 3">
            <a:extLst>
              <a:ext uri="{FF2B5EF4-FFF2-40B4-BE49-F238E27FC236}">
                <a16:creationId xmlns:a16="http://schemas.microsoft.com/office/drawing/2014/main" id="{77793EDD-A90C-45DD-8CA0-9DB2AB11A42F}"/>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5" name="Title 1">
            <a:extLst>
              <a:ext uri="{FF2B5EF4-FFF2-40B4-BE49-F238E27FC236}">
                <a16:creationId xmlns:a16="http://schemas.microsoft.com/office/drawing/2014/main" id="{8EB4045B-5851-4B25-A35D-F11BF3D83C39}"/>
              </a:ext>
            </a:extLst>
          </p:cNvPr>
          <p:cNvSpPr>
            <a:spLocks noGrp="1"/>
          </p:cNvSpPr>
          <p:nvPr>
            <p:ph type="title"/>
          </p:nvPr>
        </p:nvSpPr>
        <p:spPr>
          <a:xfrm>
            <a:off x="838200" y="36512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Problem Statement</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a:extLst>
              <a:ext uri="{FF2B5EF4-FFF2-40B4-BE49-F238E27FC236}">
                <a16:creationId xmlns:a16="http://schemas.microsoft.com/office/drawing/2014/main" id="{BB289E34-675D-424B-94FD-6F00B5F156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46432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63C3065E-8868-4C69-8557-A3634F9A1275}"/>
              </a:ext>
            </a:extLst>
          </p:cNvPr>
          <p:cNvPicPr>
            <a:picLocks noChangeAspect="1"/>
          </p:cNvPicPr>
          <p:nvPr/>
        </p:nvPicPr>
        <p:blipFill>
          <a:blip r:embed="rId3"/>
          <a:stretch>
            <a:fillRect/>
          </a:stretch>
        </p:blipFill>
        <p:spPr>
          <a:xfrm>
            <a:off x="838199" y="681037"/>
            <a:ext cx="4882607" cy="2446337"/>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F51403FC-EA93-40A6-8A7F-0742CBF3FD49}"/>
              </a:ext>
            </a:extLst>
          </p:cNvPr>
          <p:cNvPicPr>
            <a:picLocks noChangeAspect="1"/>
          </p:cNvPicPr>
          <p:nvPr/>
        </p:nvPicPr>
        <p:blipFill>
          <a:blip r:embed="rId4"/>
          <a:stretch>
            <a:fillRect/>
          </a:stretch>
        </p:blipFill>
        <p:spPr>
          <a:xfrm>
            <a:off x="5851243" y="1199255"/>
            <a:ext cx="1143160" cy="1409897"/>
          </a:xfrm>
          <a:prstGeom prst="rect">
            <a:avLst/>
          </a:prstGeom>
          <a:ln>
            <a:solidFill>
              <a:schemeClr val="tx1"/>
            </a:solidFill>
          </a:ln>
        </p:spPr>
      </p:pic>
      <p:sp>
        <p:nvSpPr>
          <p:cNvPr id="10" name="TextBox 9">
            <a:extLst>
              <a:ext uri="{FF2B5EF4-FFF2-40B4-BE49-F238E27FC236}">
                <a16:creationId xmlns:a16="http://schemas.microsoft.com/office/drawing/2014/main" id="{935D8F51-6885-490C-8CA6-06964DD07C4B}"/>
              </a:ext>
            </a:extLst>
          </p:cNvPr>
          <p:cNvSpPr txBox="1"/>
          <p:nvPr/>
        </p:nvSpPr>
        <p:spPr>
          <a:xfrm>
            <a:off x="6994403" y="1211707"/>
            <a:ext cx="4621002" cy="1384995"/>
          </a:xfrm>
          <a:prstGeom prst="rect">
            <a:avLst/>
          </a:prstGeom>
          <a:noFill/>
        </p:spPr>
        <p:txBody>
          <a:bodyPr wrap="square" rtlCol="0">
            <a:spAutoFit/>
          </a:bodyPr>
          <a:lstStyle/>
          <a:p>
            <a:r>
              <a:rPr lang="en-US" sz="1400" u="sng" dirty="0">
                <a:latin typeface="Avenir Next LT Pro Demi" panose="020B0704020202020204" pitchFamily="34" charset="0"/>
              </a:rPr>
              <a:t>Monthly Income Levels:</a:t>
            </a:r>
          </a:p>
          <a:p>
            <a:pPr marL="285750" indent="-285750">
              <a:buFont typeface="Arial" panose="020B0604020202020204" pitchFamily="34" charset="0"/>
              <a:buChar char="•"/>
            </a:pPr>
            <a:r>
              <a:rPr lang="en-US" sz="1400" dirty="0">
                <a:latin typeface="Avenir Next LT Pro Demi" panose="020B0704020202020204" pitchFamily="34" charset="0"/>
              </a:rPr>
              <a:t>Low Income: &lt; $2670</a:t>
            </a:r>
          </a:p>
          <a:p>
            <a:pPr marL="285750" indent="-285750">
              <a:buFont typeface="Arial" panose="020B0604020202020204" pitchFamily="34" charset="0"/>
              <a:buChar char="•"/>
            </a:pPr>
            <a:r>
              <a:rPr lang="en-US" sz="1400" dirty="0">
                <a:latin typeface="Avenir Next LT Pro Demi" panose="020B0704020202020204" pitchFamily="34" charset="0"/>
              </a:rPr>
              <a:t>Lower Middle Income: Between $2670 and $4451</a:t>
            </a:r>
          </a:p>
          <a:p>
            <a:pPr marL="285750" indent="-285750">
              <a:buFont typeface="Arial" panose="020B0604020202020204" pitchFamily="34" charset="0"/>
              <a:buChar char="•"/>
            </a:pPr>
            <a:r>
              <a:rPr lang="en-US" sz="1400" dirty="0">
                <a:latin typeface="Avenir Next LT Pro Demi" panose="020B0704020202020204" pitchFamily="34" charset="0"/>
              </a:rPr>
              <a:t>Middle Income: Between $ 4451 and $8903</a:t>
            </a:r>
          </a:p>
          <a:p>
            <a:pPr marL="285750" indent="-285750">
              <a:buFont typeface="Arial" panose="020B0604020202020204" pitchFamily="34" charset="0"/>
              <a:buChar char="•"/>
            </a:pPr>
            <a:r>
              <a:rPr lang="en-US" sz="1400" dirty="0">
                <a:latin typeface="Avenir Next LT Pro Demi" panose="020B0704020202020204" pitchFamily="34" charset="0"/>
              </a:rPr>
              <a:t>Upper Middle Income : $ 8903 and $20,030</a:t>
            </a:r>
          </a:p>
          <a:p>
            <a:pPr marL="285750" indent="-285750">
              <a:buFont typeface="Arial" panose="020B0604020202020204" pitchFamily="34" charset="0"/>
              <a:buChar char="•"/>
            </a:pPr>
            <a:r>
              <a:rPr lang="en-US" sz="1400" dirty="0">
                <a:latin typeface="Avenir Next LT Pro Demi" panose="020B0704020202020204" pitchFamily="34" charset="0"/>
              </a:rPr>
              <a:t>High Income : &gt; $ 20,030</a:t>
            </a:r>
          </a:p>
        </p:txBody>
      </p:sp>
      <p:sp>
        <p:nvSpPr>
          <p:cNvPr id="11" name="Content Placeholder 10">
            <a:extLst>
              <a:ext uri="{FF2B5EF4-FFF2-40B4-BE49-F238E27FC236}">
                <a16:creationId xmlns:a16="http://schemas.microsoft.com/office/drawing/2014/main" id="{64B090FD-D7F8-4619-BDB3-E1720B2DE8CB}"/>
              </a:ext>
            </a:extLst>
          </p:cNvPr>
          <p:cNvSpPr txBox="1">
            <a:spLocks noGrp="1"/>
          </p:cNvSpPr>
          <p:nvPr>
            <p:ph idx="1"/>
          </p:nvPr>
        </p:nvSpPr>
        <p:spPr>
          <a:xfrm>
            <a:off x="838200" y="3371214"/>
            <a:ext cx="10515600" cy="2984407"/>
          </a:xfrm>
          <a:prstGeom prst="rect">
            <a:avLst/>
          </a:prstGeom>
          <a:noFill/>
        </p:spPr>
        <p:txBody>
          <a:bodyPr wrap="square">
            <a:spAutoFit/>
          </a:body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Profit.</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Profit.</a:t>
            </a:r>
          </a:p>
          <a:p>
            <a:pPr marL="0" indent="0">
              <a:buNone/>
            </a:pPr>
            <a:endParaRPr lang="en-US" sz="1600" dirty="0">
              <a:latin typeface="Avenir Next LT Pro" panose="020B0504020202020204" pitchFamily="34" charset="0"/>
            </a:endParaRPr>
          </a:p>
          <a:p>
            <a:pPr marL="0" indent="0">
              <a:buNone/>
            </a:pPr>
            <a:r>
              <a:rPr lang="en-US" sz="1600" b="1" u="sng" dirty="0">
                <a:latin typeface="Avenir Next LT Pro" panose="020B0504020202020204" pitchFamily="34" charset="0"/>
              </a:rPr>
              <a:t>Test Utilized :  Chi-squared test</a:t>
            </a:r>
          </a:p>
          <a:p>
            <a:pPr marL="0" inden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None/>
            </a:pPr>
            <a:r>
              <a:rPr lang="en-US" sz="1600" dirty="0">
                <a:latin typeface="Avenir Next LT Pro" panose="020B0504020202020204" pitchFamily="34" charset="0"/>
              </a:rPr>
              <a:t>P-Value: </a:t>
            </a:r>
            <a:r>
              <a:rPr lang="en-US" sz="1600" b="1" dirty="0">
                <a:latin typeface="Avenir Next LT Pro" panose="020B0504020202020204" pitchFamily="34" charset="0"/>
              </a:rPr>
              <a:t>0.0</a:t>
            </a:r>
          </a:p>
          <a:p>
            <a:pPr marL="0" indent="0">
              <a:buNone/>
            </a:pPr>
            <a:endParaRPr lang="en-US" sz="1600" u="sng" dirty="0">
              <a:latin typeface="Avenir Next LT Pro" panose="020B0504020202020204" pitchFamily="34" charset="0"/>
            </a:endParaRPr>
          </a:p>
          <a:p>
            <a:pPr marL="0" inden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lower than the alpha. </a:t>
            </a:r>
            <a:r>
              <a:rPr lang="en-US" sz="1600" dirty="0">
                <a:latin typeface="Avenir Next LT Pro" panose="020B0504020202020204" pitchFamily="34" charset="0"/>
              </a:rPr>
              <a:t>Therefore, we can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an </a:t>
            </a:r>
            <a:r>
              <a:rPr lang="en-US" sz="1600" b="1" dirty="0">
                <a:latin typeface="Avenir Next LT Pro" panose="020B0504020202020204" pitchFamily="34" charset="0"/>
              </a:rPr>
              <a:t>association between Profit and Customer income level</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4175133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4:</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City and Profit?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91749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3" name="Picture 12" descr="Chart, bar chart&#10;&#10;Description automatically generated">
            <a:extLst>
              <a:ext uri="{FF2B5EF4-FFF2-40B4-BE49-F238E27FC236}">
                <a16:creationId xmlns:a16="http://schemas.microsoft.com/office/drawing/2014/main" id="{A58E035E-3504-4847-ADDD-8BBB3B527301}"/>
              </a:ext>
            </a:extLst>
          </p:cNvPr>
          <p:cNvPicPr>
            <a:picLocks noChangeAspect="1"/>
          </p:cNvPicPr>
          <p:nvPr/>
        </p:nvPicPr>
        <p:blipFill>
          <a:blip r:embed="rId3"/>
          <a:stretch>
            <a:fillRect/>
          </a:stretch>
        </p:blipFill>
        <p:spPr>
          <a:xfrm>
            <a:off x="5674417" y="2216755"/>
            <a:ext cx="6119191" cy="3645476"/>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B4888E4C-EC76-4886-BDA8-558F536A734B}"/>
              </a:ext>
            </a:extLst>
          </p:cNvPr>
          <p:cNvPicPr>
            <a:picLocks noChangeAspect="1"/>
          </p:cNvPicPr>
          <p:nvPr/>
        </p:nvPicPr>
        <p:blipFill>
          <a:blip r:embed="rId4"/>
          <a:stretch>
            <a:fillRect/>
          </a:stretch>
        </p:blipFill>
        <p:spPr>
          <a:xfrm>
            <a:off x="5674417" y="679864"/>
            <a:ext cx="1139686" cy="1409897"/>
          </a:xfrm>
          <a:prstGeom prst="rect">
            <a:avLst/>
          </a:prstGeom>
          <a:ln>
            <a:solidFill>
              <a:schemeClr val="tx1"/>
            </a:solidFill>
          </a:ln>
        </p:spPr>
      </p:pic>
      <p:sp>
        <p:nvSpPr>
          <p:cNvPr id="15" name="Content Placeholder 10">
            <a:extLst>
              <a:ext uri="{FF2B5EF4-FFF2-40B4-BE49-F238E27FC236}">
                <a16:creationId xmlns:a16="http://schemas.microsoft.com/office/drawing/2014/main" id="{49DA3FF9-139E-4201-8C3E-D0536337DB1B}"/>
              </a:ext>
            </a:extLst>
          </p:cNvPr>
          <p:cNvSpPr txBox="1">
            <a:spLocks noGrp="1"/>
          </p:cNvSpPr>
          <p:nvPr>
            <p:ph idx="1"/>
          </p:nvPr>
        </p:nvSpPr>
        <p:spPr>
          <a:xfrm>
            <a:off x="398392" y="679864"/>
            <a:ext cx="4995243" cy="5235279"/>
          </a:xfrm>
          <a:prstGeom prst="rect">
            <a:avLst/>
          </a:prstGeom>
          <a:noFill/>
        </p:spPr>
        <p:txBody>
          <a:bodyPr wrap="square">
            <a:spAutoFit/>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City and Profit.</a:t>
            </a:r>
          </a:p>
          <a:p>
            <a:pPr>
              <a:buFont typeface="Wingdings" panose="05000000000000000000" pitchFamily="2" charset="2"/>
              <a:buChar char="Ø"/>
            </a:pPr>
            <a:r>
              <a:rPr lang="en-US" sz="1800" b="1" dirty="0">
                <a:latin typeface="Avenir Next LT Pro" panose="020B0504020202020204" pitchFamily="34" charset="0"/>
              </a:rPr>
              <a:t>H1: There is an association between City and Profit.</a:t>
            </a:r>
          </a:p>
          <a:p>
            <a:pPr marL="0" indent="0">
              <a:buNone/>
            </a:pPr>
            <a:endParaRPr lang="en-US" sz="1800" dirty="0">
              <a:latin typeface="Avenir Next LT Pro" panose="020B0504020202020204" pitchFamily="34" charset="0"/>
            </a:endParaRPr>
          </a:p>
          <a:p>
            <a:pPr marL="0" indent="0">
              <a:buNone/>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0.0</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P-value is </a:t>
            </a:r>
            <a:r>
              <a:rPr lang="en-US" sz="1800" b="1" dirty="0">
                <a:latin typeface="Avenir Next LT Pro" panose="020B0504020202020204" pitchFamily="34" charset="0"/>
              </a:rPr>
              <a:t>statistically significant </a:t>
            </a:r>
            <a:r>
              <a:rPr lang="en-US" sz="1800" dirty="0">
                <a:latin typeface="Avenir Next LT Pro" panose="020B0504020202020204" pitchFamily="34" charset="0"/>
              </a:rPr>
              <a:t>since </a:t>
            </a:r>
            <a:r>
              <a:rPr lang="en-US" sz="1800" b="1" dirty="0">
                <a:latin typeface="Avenir Next LT Pro" panose="020B0504020202020204" pitchFamily="34" charset="0"/>
              </a:rPr>
              <a:t>P-value is lower than the alpha. </a:t>
            </a:r>
            <a:r>
              <a:rPr lang="en-US" sz="1800" dirty="0">
                <a:latin typeface="Avenir Next LT Pro" panose="020B0504020202020204" pitchFamily="34" charset="0"/>
              </a:rPr>
              <a:t>Therefore, we can </a:t>
            </a:r>
            <a:r>
              <a:rPr lang="en-US" sz="1800" b="1" dirty="0">
                <a:latin typeface="Avenir Next LT Pro" panose="020B0504020202020204" pitchFamily="34" charset="0"/>
              </a:rPr>
              <a:t>reject the null hypothesis.</a:t>
            </a:r>
            <a:r>
              <a:rPr lang="en-US" sz="1800" dirty="0">
                <a:latin typeface="Avenir Next LT Pro" panose="020B0504020202020204" pitchFamily="34" charset="0"/>
              </a:rPr>
              <a:t> There is an </a:t>
            </a:r>
            <a:r>
              <a:rPr lang="en-US" sz="1800" b="1" dirty="0">
                <a:latin typeface="Avenir Next LT Pro" panose="020B0504020202020204" pitchFamily="34" charset="0"/>
              </a:rPr>
              <a:t>association between Profit and City</a:t>
            </a:r>
            <a:r>
              <a:rPr lang="en-US" sz="1800" dirty="0">
                <a:latin typeface="Avenir Next LT Pro" panose="020B0504020202020204" pitchFamily="34" charset="0"/>
              </a:rPr>
              <a:t>.</a:t>
            </a:r>
            <a:endParaRPr lang="en-US" sz="1800" b="1" dirty="0">
              <a:latin typeface="Avenir Next LT Pro" panose="020B0504020202020204" pitchFamily="34" charset="0"/>
            </a:endParaRPr>
          </a:p>
        </p:txBody>
      </p:sp>
    </p:spTree>
    <p:extLst>
      <p:ext uri="{BB962C8B-B14F-4D97-AF65-F5344CB8AC3E}">
        <p14:creationId xmlns:p14="http://schemas.microsoft.com/office/powerpoint/2010/main" val="224961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5:</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Profit vary by Month?</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43</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11143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776706"/>
            <a:ext cx="10515600" cy="2579643"/>
          </a:xfrm>
        </p:spPr>
        <p:txBody>
          <a:bodyPr>
            <a:noAutofit/>
          </a:bodyPr>
          <a:lstStyle/>
          <a:p>
            <a:pPr>
              <a:buFont typeface="Wingdings" panose="05000000000000000000" pitchFamily="2" charset="2"/>
              <a:buChar char="Ø"/>
            </a:pPr>
            <a:r>
              <a:rPr lang="en-US" sz="1450" b="1" dirty="0">
                <a:latin typeface="Avenir Next LT Pro" panose="020B0504020202020204" pitchFamily="34" charset="0"/>
              </a:rPr>
              <a:t>H0: No difference in median profit across months</a:t>
            </a:r>
          </a:p>
          <a:p>
            <a:pPr>
              <a:buFont typeface="Wingdings" panose="05000000000000000000" pitchFamily="2" charset="2"/>
              <a:buChar char="Ø"/>
            </a:pPr>
            <a:r>
              <a:rPr lang="en-US" sz="1450" b="1" dirty="0">
                <a:latin typeface="Avenir Next LT Pro" panose="020B0504020202020204" pitchFamily="34" charset="0"/>
              </a:rPr>
              <a:t>H1: At least one month has different median profit from other months.</a:t>
            </a:r>
          </a:p>
          <a:p>
            <a:pPr marL="0" indent="0">
              <a:buNone/>
            </a:pPr>
            <a:endParaRPr lang="en-US" sz="1450" dirty="0">
              <a:latin typeface="Avenir Next LT Pro" panose="020B0504020202020204" pitchFamily="34" charset="0"/>
            </a:endParaRPr>
          </a:p>
          <a:p>
            <a:pPr marL="0" indent="0">
              <a:buNone/>
            </a:pPr>
            <a:r>
              <a:rPr lang="en-US" sz="1450" b="1" u="sng" dirty="0">
                <a:latin typeface="Avenir Next LT Pro" panose="020B0504020202020204" pitchFamily="34" charset="0"/>
              </a:rPr>
              <a:t>Test Utilized :  Kruskal-Wallis H-test</a:t>
            </a:r>
          </a:p>
          <a:p>
            <a:pPr marL="0" indent="0">
              <a:buNone/>
            </a:pPr>
            <a:r>
              <a:rPr lang="en-US" sz="1450" dirty="0">
                <a:latin typeface="Avenir Next LT Pro" panose="020B0504020202020204" pitchFamily="34" charset="0"/>
              </a:rPr>
              <a:t>Alpha: </a:t>
            </a:r>
            <a:r>
              <a:rPr lang="en-US" sz="1450" b="1" dirty="0">
                <a:latin typeface="Avenir Next LT Pro" panose="020B0504020202020204" pitchFamily="34" charset="0"/>
              </a:rPr>
              <a:t>0.05</a:t>
            </a:r>
          </a:p>
          <a:p>
            <a:pPr marL="0" indent="0">
              <a:buNone/>
            </a:pPr>
            <a:r>
              <a:rPr lang="en-US" sz="1450" dirty="0">
                <a:latin typeface="Avenir Next LT Pro" panose="020B0504020202020204" pitchFamily="34" charset="0"/>
              </a:rPr>
              <a:t>P-Value: </a:t>
            </a:r>
            <a:r>
              <a:rPr lang="en-US" sz="1450" b="1" dirty="0">
                <a:latin typeface="Avenir Next LT Pro" panose="020B0504020202020204" pitchFamily="34" charset="0"/>
              </a:rPr>
              <a:t>0.0</a:t>
            </a:r>
          </a:p>
          <a:p>
            <a:pPr marL="0" indent="0">
              <a:buNone/>
            </a:pPr>
            <a:endParaRPr lang="en-US" sz="1450" u="sng" dirty="0">
              <a:latin typeface="Avenir Next LT Pro" panose="020B0504020202020204" pitchFamily="34" charset="0"/>
            </a:endParaRPr>
          </a:p>
          <a:p>
            <a:pPr marL="0" indent="0">
              <a:buNone/>
            </a:pPr>
            <a:r>
              <a:rPr lang="en-US" sz="1450" b="1" u="sng" dirty="0">
                <a:latin typeface="Avenir Next LT Pro" panose="020B0504020202020204" pitchFamily="34" charset="0"/>
              </a:rPr>
              <a:t>Verdict</a:t>
            </a:r>
            <a:r>
              <a:rPr lang="en-US" sz="1450" u="sng" dirty="0">
                <a:latin typeface="Avenir Next LT Pro" panose="020B0504020202020204" pitchFamily="34" charset="0"/>
              </a:rPr>
              <a:t>:</a:t>
            </a:r>
            <a:r>
              <a:rPr lang="en-US" sz="1450" dirty="0">
                <a:latin typeface="Avenir Next LT Pro" panose="020B0504020202020204" pitchFamily="34" charset="0"/>
              </a:rPr>
              <a:t> If the null hypothesis is true, the probability of obtaining median profit such as shown here </a:t>
            </a:r>
            <a:r>
              <a:rPr lang="en-US" sz="1450" b="1" dirty="0">
                <a:latin typeface="Avenir Next LT Pro" panose="020B0504020202020204" pitchFamily="34" charset="0"/>
              </a:rPr>
              <a:t>will be 0%. </a:t>
            </a:r>
            <a:r>
              <a:rPr lang="en-US" sz="1450" dirty="0">
                <a:latin typeface="Avenir Next LT Pro" panose="020B0504020202020204" pitchFamily="34" charset="0"/>
              </a:rPr>
              <a:t>Since the P-value is lower than the alpha, </a:t>
            </a:r>
            <a:r>
              <a:rPr lang="en-US" sz="1450" b="1" dirty="0">
                <a:latin typeface="Avenir Next LT Pro" panose="020B0504020202020204" pitchFamily="34" charset="0"/>
              </a:rPr>
              <a:t>we reject the null hypothesis </a:t>
            </a:r>
            <a:r>
              <a:rPr lang="en-US" sz="1450" dirty="0">
                <a:latin typeface="Avenir Next LT Pro" panose="020B0504020202020204" pitchFamily="34" charset="0"/>
              </a:rPr>
              <a:t>in favor of the alternative hypothesis. </a:t>
            </a:r>
            <a:r>
              <a:rPr lang="en-US" sz="1450" b="1" dirty="0">
                <a:latin typeface="Avenir Next LT Pro" panose="020B0504020202020204" pitchFamily="34" charset="0"/>
              </a:rPr>
              <a:t>Median profit do change at least for one month.</a:t>
            </a:r>
          </a:p>
          <a:p>
            <a:endParaRPr lang="en-US" sz="14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44</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bar chart&#10;&#10;Description automatically generated">
            <a:extLst>
              <a:ext uri="{FF2B5EF4-FFF2-40B4-BE49-F238E27FC236}">
                <a16:creationId xmlns:a16="http://schemas.microsoft.com/office/drawing/2014/main" id="{610F4B9E-1A99-4049-9488-397E4E022E0F}"/>
              </a:ext>
            </a:extLst>
          </p:cNvPr>
          <p:cNvPicPr>
            <a:picLocks noChangeAspect="1"/>
          </p:cNvPicPr>
          <p:nvPr/>
        </p:nvPicPr>
        <p:blipFill>
          <a:blip r:embed="rId3"/>
          <a:stretch>
            <a:fillRect/>
          </a:stretch>
        </p:blipFill>
        <p:spPr>
          <a:xfrm>
            <a:off x="930966" y="136525"/>
            <a:ext cx="7987748" cy="3437350"/>
          </a:xfrm>
          <a:prstGeom prst="rect">
            <a:avLst/>
          </a:prstGeom>
          <a:ln>
            <a:solidFill>
              <a:schemeClr val="tx1"/>
            </a:solidFill>
          </a:ln>
        </p:spPr>
      </p:pic>
    </p:spTree>
    <p:extLst>
      <p:ext uri="{BB962C8B-B14F-4D97-AF65-F5344CB8AC3E}">
        <p14:creationId xmlns:p14="http://schemas.microsoft.com/office/powerpoint/2010/main" val="67268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3002822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73288"/>
            <a:ext cx="10515600" cy="3083062"/>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0.278</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27.8%.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remains the same for </a:t>
            </a:r>
            <a:r>
              <a:rPr lang="en-US" sz="1550" b="1" dirty="0">
                <a:solidFill>
                  <a:srgbClr val="FF0066"/>
                </a:solidFill>
                <a:latin typeface="Avenir Next LT Pro" panose="020B0504020202020204" pitchFamily="34" charset="0"/>
              </a:rPr>
              <a:t>Pink Cab’s </a:t>
            </a:r>
            <a:r>
              <a:rPr lang="en-US" sz="1550" b="1" dirty="0">
                <a:latin typeface="Avenir Next LT Pro" panose="020B0504020202020204" pitchFamily="34" charset="0"/>
              </a:rPr>
              <a:t>customers regardless of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timeline, box and whisker chart&#10;&#10;Description automatically generated">
            <a:extLst>
              <a:ext uri="{FF2B5EF4-FFF2-40B4-BE49-F238E27FC236}">
                <a16:creationId xmlns:a16="http://schemas.microsoft.com/office/drawing/2014/main" id="{B356F837-A104-45C2-A0A2-BDDE42C68BC8}"/>
              </a:ext>
            </a:extLst>
          </p:cNvPr>
          <p:cNvPicPr>
            <a:picLocks noChangeAspect="1"/>
          </p:cNvPicPr>
          <p:nvPr/>
        </p:nvPicPr>
        <p:blipFill>
          <a:blip r:embed="rId3"/>
          <a:stretch>
            <a:fillRect/>
          </a:stretch>
        </p:blipFill>
        <p:spPr>
          <a:xfrm>
            <a:off x="838200" y="681038"/>
            <a:ext cx="7563678" cy="2410487"/>
          </a:xfrm>
          <a:prstGeom prst="rect">
            <a:avLst/>
          </a:prstGeom>
          <a:ln>
            <a:solidFill>
              <a:schemeClr val="tx1"/>
            </a:solidFill>
          </a:ln>
        </p:spPr>
      </p:pic>
    </p:spTree>
    <p:extLst>
      <p:ext uri="{BB962C8B-B14F-4D97-AF65-F5344CB8AC3E}">
        <p14:creationId xmlns:p14="http://schemas.microsoft.com/office/powerpoint/2010/main" val="1022114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5390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33530"/>
            <a:ext cx="10515600" cy="3122820"/>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0.0</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0%. </a:t>
            </a:r>
            <a:r>
              <a:rPr lang="en-US" sz="1550" dirty="0">
                <a:latin typeface="Avenir Next LT Pro" panose="020B0504020202020204" pitchFamily="34" charset="0"/>
              </a:rPr>
              <a:t>Since the P-value is lower than the alpha, </a:t>
            </a:r>
            <a:r>
              <a:rPr lang="en-US" sz="1550" b="1" dirty="0">
                <a:latin typeface="Avenir Next LT Pro" panose="020B0504020202020204" pitchFamily="34" charset="0"/>
              </a:rPr>
              <a:t>we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is different for </a:t>
            </a:r>
            <a:r>
              <a:rPr lang="en-US" sz="1550" b="1" dirty="0">
                <a:solidFill>
                  <a:srgbClr val="FFC000"/>
                </a:solidFill>
                <a:latin typeface="Avenir Next LT Pro" panose="020B0504020202020204" pitchFamily="34" charset="0"/>
              </a:rPr>
              <a:t>Yellow Cab’s </a:t>
            </a:r>
            <a:r>
              <a:rPr lang="en-US" sz="1550" b="1" dirty="0">
                <a:latin typeface="Avenir Next LT Pro" panose="020B0504020202020204" pitchFamily="34" charset="0"/>
              </a:rPr>
              <a:t>customers based on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6" name="Picture 5" descr="Timeline&#10;&#10;Description automatically generated">
            <a:extLst>
              <a:ext uri="{FF2B5EF4-FFF2-40B4-BE49-F238E27FC236}">
                <a16:creationId xmlns:a16="http://schemas.microsoft.com/office/drawing/2014/main" id="{AF6C6531-7AE5-49F7-A061-D415506CD284}"/>
              </a:ext>
            </a:extLst>
          </p:cNvPr>
          <p:cNvPicPr>
            <a:picLocks noChangeAspect="1"/>
          </p:cNvPicPr>
          <p:nvPr/>
        </p:nvPicPr>
        <p:blipFill>
          <a:blip r:embed="rId3"/>
          <a:stretch>
            <a:fillRect/>
          </a:stretch>
        </p:blipFill>
        <p:spPr>
          <a:xfrm>
            <a:off x="944218" y="497116"/>
            <a:ext cx="8273120" cy="2631575"/>
          </a:xfrm>
          <a:prstGeom prst="rect">
            <a:avLst/>
          </a:prstGeom>
          <a:ln>
            <a:solidFill>
              <a:schemeClr val="tx1"/>
            </a:solidFill>
          </a:ln>
        </p:spPr>
      </p:pic>
    </p:spTree>
    <p:extLst>
      <p:ext uri="{BB962C8B-B14F-4D97-AF65-F5344CB8AC3E}">
        <p14:creationId xmlns:p14="http://schemas.microsoft.com/office/powerpoint/2010/main" val="1015380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7:</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Customer Income Level and  Type of Distance traveled?</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49</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8066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0C2EC9-AD03-41BD-BEED-FEB6A9653AB1}"/>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6DE713C8-DD7E-46D7-AD24-26C4C8B94D30}"/>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Exploratory Data Analysis (EDA)</a:t>
            </a:r>
          </a:p>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Hypothesis Testing</a:t>
            </a:r>
          </a:p>
          <a:p>
            <a:pPr>
              <a:lnSpc>
                <a:spcPct val="150000"/>
              </a:lnSpc>
              <a:buFont typeface="Wingdings" panose="05000000000000000000" pitchFamily="2" charset="2"/>
              <a:buChar char="Ø"/>
            </a:pP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          Forecasting</a:t>
            </a:r>
          </a:p>
        </p:txBody>
      </p:sp>
      <p:sp>
        <p:nvSpPr>
          <p:cNvPr id="4" name="Slide Number Placeholder 3">
            <a:extLst>
              <a:ext uri="{FF2B5EF4-FFF2-40B4-BE49-F238E27FC236}">
                <a16:creationId xmlns:a16="http://schemas.microsoft.com/office/drawing/2014/main" id="{E2D76D96-2A58-4B02-8C71-F9A01D4AE731}"/>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7" name="Title 1">
            <a:extLst>
              <a:ext uri="{FF2B5EF4-FFF2-40B4-BE49-F238E27FC236}">
                <a16:creationId xmlns:a16="http://schemas.microsoft.com/office/drawing/2014/main" id="{D4FE4B54-9428-4F2A-987F-A7BA08CA7BF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Methodology</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10" name="Graphic 9" descr="Research with solid fill">
            <a:extLst>
              <a:ext uri="{FF2B5EF4-FFF2-40B4-BE49-F238E27FC236}">
                <a16:creationId xmlns:a16="http://schemas.microsoft.com/office/drawing/2014/main" id="{2FAC939D-1CCB-423F-B952-576668E21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4627" y="1922756"/>
            <a:ext cx="914400" cy="914400"/>
          </a:xfrm>
          <a:prstGeom prst="rect">
            <a:avLst/>
          </a:prstGeom>
        </p:spPr>
      </p:pic>
      <p:pic>
        <p:nvPicPr>
          <p:cNvPr id="12" name="Graphic 11" descr="Clipboard Mixed with solid fill">
            <a:extLst>
              <a:ext uri="{FF2B5EF4-FFF2-40B4-BE49-F238E27FC236}">
                <a16:creationId xmlns:a16="http://schemas.microsoft.com/office/drawing/2014/main" id="{8A68C042-2485-490F-9906-74161CF4E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4627" y="3084932"/>
            <a:ext cx="914400" cy="914400"/>
          </a:xfrm>
          <a:prstGeom prst="rect">
            <a:avLst/>
          </a:prstGeom>
        </p:spPr>
      </p:pic>
      <p:pic>
        <p:nvPicPr>
          <p:cNvPr id="20" name="Content Placeholder 6" descr="Upward trend with solid fill">
            <a:extLst>
              <a:ext uri="{FF2B5EF4-FFF2-40B4-BE49-F238E27FC236}">
                <a16:creationId xmlns:a16="http://schemas.microsoft.com/office/drawing/2014/main" id="{6891E036-4154-4B52-853A-D5E8EA33F6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4627" y="4134269"/>
            <a:ext cx="914400" cy="914400"/>
          </a:xfrm>
          <a:prstGeom prst="rect">
            <a:avLst/>
          </a:prstGeom>
        </p:spPr>
      </p:pic>
      <p:pic>
        <p:nvPicPr>
          <p:cNvPr id="21" name="Picture 20">
            <a:extLst>
              <a:ext uri="{FF2B5EF4-FFF2-40B4-BE49-F238E27FC236}">
                <a16:creationId xmlns:a16="http://schemas.microsoft.com/office/drawing/2014/main" id="{F014AB6A-4D66-4AD1-8C3E-11EA3C5599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2368283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1E8010E-4F18-44C5-BDA9-2C46DF5C5054}"/>
              </a:ext>
            </a:extLst>
          </p:cNvPr>
          <p:cNvPicPr>
            <a:picLocks noGrp="1" noChangeAspect="1"/>
          </p:cNvPicPr>
          <p:nvPr>
            <p:ph idx="1"/>
          </p:nvPr>
        </p:nvPicPr>
        <p:blipFill>
          <a:blip r:embed="rId2"/>
          <a:stretch>
            <a:fillRect/>
          </a:stretch>
        </p:blipFill>
        <p:spPr>
          <a:xfrm>
            <a:off x="658139" y="497115"/>
            <a:ext cx="8411690" cy="2338849"/>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8" name="Picture 7" descr="Text&#10;&#10;Description automatically generated">
            <a:extLst>
              <a:ext uri="{FF2B5EF4-FFF2-40B4-BE49-F238E27FC236}">
                <a16:creationId xmlns:a16="http://schemas.microsoft.com/office/drawing/2014/main" id="{861AF38F-C041-436C-A55D-152F8E92F827}"/>
              </a:ext>
            </a:extLst>
          </p:cNvPr>
          <p:cNvPicPr>
            <a:picLocks noChangeAspect="1"/>
          </p:cNvPicPr>
          <p:nvPr/>
        </p:nvPicPr>
        <p:blipFill>
          <a:blip r:embed="rId4"/>
          <a:stretch>
            <a:fillRect/>
          </a:stretch>
        </p:blipFill>
        <p:spPr>
          <a:xfrm>
            <a:off x="9256081" y="2016320"/>
            <a:ext cx="2562583" cy="581106"/>
          </a:xfrm>
          <a:prstGeom prst="rect">
            <a:avLst/>
          </a:prstGeom>
          <a:ln>
            <a:solidFill>
              <a:schemeClr val="tx1"/>
            </a:solidFill>
          </a:ln>
        </p:spPr>
      </p:pic>
      <p:sp>
        <p:nvSpPr>
          <p:cNvPr id="9" name="Content Placeholder 10">
            <a:extLst>
              <a:ext uri="{FF2B5EF4-FFF2-40B4-BE49-F238E27FC236}">
                <a16:creationId xmlns:a16="http://schemas.microsoft.com/office/drawing/2014/main" id="{6AF2B1E1-92B9-4A36-808A-208376E27B8E}"/>
              </a:ext>
            </a:extLst>
          </p:cNvPr>
          <p:cNvSpPr txBox="1">
            <a:spLocks/>
          </p:cNvSpPr>
          <p:nvPr/>
        </p:nvSpPr>
        <p:spPr>
          <a:xfrm>
            <a:off x="838200" y="3371214"/>
            <a:ext cx="10515600" cy="29844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Distance Traveled.</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Distance Traveled.</a:t>
            </a:r>
          </a:p>
          <a:p>
            <a:pPr marL="0" indent="0">
              <a:buFont typeface="Arial" panose="020B0604020202020204" pitchFamily="34" charset="0"/>
              <a:buNone/>
            </a:pPr>
            <a:endParaRPr lang="en-US" sz="1600"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Test Utilized :  Chi-squared test</a:t>
            </a:r>
          </a:p>
          <a:p>
            <a:pPr marL="0" indent="0">
              <a:buFont typeface="Arial" panose="020B0604020202020204" pitchFamily="34" charse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Font typeface="Arial" panose="020B0604020202020204" pitchFamily="34" charset="0"/>
              <a:buNone/>
            </a:pPr>
            <a:r>
              <a:rPr lang="en-US" sz="1600" dirty="0">
                <a:latin typeface="Avenir Next LT Pro" panose="020B0504020202020204" pitchFamily="34" charset="0"/>
              </a:rPr>
              <a:t>P-Value: </a:t>
            </a:r>
            <a:r>
              <a:rPr lang="en-US" sz="1600" b="1" dirty="0">
                <a:latin typeface="Avenir Next LT Pro" panose="020B0504020202020204" pitchFamily="34" charset="0"/>
              </a:rPr>
              <a:t>0.427</a:t>
            </a:r>
          </a:p>
          <a:p>
            <a:pPr marL="0" indent="0">
              <a:buFont typeface="Arial" panose="020B0604020202020204" pitchFamily="34" charset="0"/>
              <a:buNone/>
            </a:pPr>
            <a:endParaRPr lang="en-US" sz="1600" u="sng"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insignificant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higher than the alpha. </a:t>
            </a:r>
            <a:r>
              <a:rPr lang="en-US" sz="1600" dirty="0">
                <a:latin typeface="Avenir Next LT Pro" panose="020B0504020202020204" pitchFamily="34" charset="0"/>
              </a:rPr>
              <a:t>Therefore, we </a:t>
            </a:r>
            <a:r>
              <a:rPr lang="en-US" sz="1600" b="1" dirty="0">
                <a:latin typeface="Avenir Next LT Pro" panose="020B0504020202020204" pitchFamily="34" charset="0"/>
              </a:rPr>
              <a:t>cannot</a:t>
            </a:r>
            <a:r>
              <a:rPr lang="en-US" sz="1600" dirty="0">
                <a:latin typeface="Avenir Next LT Pro" panose="020B0504020202020204" pitchFamily="34" charset="0"/>
              </a:rPr>
              <a:t>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no </a:t>
            </a:r>
            <a:r>
              <a:rPr lang="en-US" sz="1600" b="1" dirty="0">
                <a:latin typeface="Avenir Next LT Pro" panose="020B0504020202020204" pitchFamily="34" charset="0"/>
              </a:rPr>
              <a:t>association between Customer Income and Distance Traveled</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1441435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8:</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Public Holidays affect daily number of trips?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51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110972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imeline&#10;&#10;Description automatically generated">
            <a:extLst>
              <a:ext uri="{FF2B5EF4-FFF2-40B4-BE49-F238E27FC236}">
                <a16:creationId xmlns:a16="http://schemas.microsoft.com/office/drawing/2014/main" id="{0640258A-B48B-4375-BF9D-D040104D77CE}"/>
              </a:ext>
            </a:extLst>
          </p:cNvPr>
          <p:cNvPicPr>
            <a:picLocks noGrp="1" noChangeAspect="1"/>
          </p:cNvPicPr>
          <p:nvPr>
            <p:ph idx="1"/>
          </p:nvPr>
        </p:nvPicPr>
        <p:blipFill>
          <a:blip r:embed="rId2"/>
          <a:stretch>
            <a:fillRect/>
          </a:stretch>
        </p:blipFill>
        <p:spPr>
          <a:xfrm>
            <a:off x="812873" y="555972"/>
            <a:ext cx="9129727" cy="2677558"/>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Content Placeholder 2">
            <a:extLst>
              <a:ext uri="{FF2B5EF4-FFF2-40B4-BE49-F238E27FC236}">
                <a16:creationId xmlns:a16="http://schemas.microsoft.com/office/drawing/2014/main" id="{14EBEC4D-707B-426D-A95A-02C3FD4B1100}"/>
              </a:ext>
            </a:extLst>
          </p:cNvPr>
          <p:cNvSpPr txBox="1">
            <a:spLocks/>
          </p:cNvSpPr>
          <p:nvPr/>
        </p:nvSpPr>
        <p:spPr>
          <a:xfrm>
            <a:off x="812873" y="3416092"/>
            <a:ext cx="10515600" cy="3122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550" b="1" dirty="0">
                <a:latin typeface="Avenir Next LT Pro" panose="020B0504020202020204" pitchFamily="34" charset="0"/>
              </a:rPr>
              <a:t>H0: No difference in median daily trips during both types of days.</a:t>
            </a:r>
          </a:p>
          <a:p>
            <a:pPr>
              <a:buFont typeface="Wingdings" panose="05000000000000000000" pitchFamily="2" charset="2"/>
              <a:buChar char="Ø"/>
            </a:pPr>
            <a:r>
              <a:rPr lang="en-US" sz="1550" b="1" dirty="0">
                <a:latin typeface="Avenir Next LT Pro" panose="020B0504020202020204" pitchFamily="34" charset="0"/>
              </a:rPr>
              <a:t>H1: There is a difference in median daily trips during both types of days.</a:t>
            </a:r>
          </a:p>
          <a:p>
            <a:pPr marL="0" indent="0">
              <a:buFont typeface="Arial" panose="020B0604020202020204" pitchFamily="34" charset="0"/>
              <a:buNone/>
            </a:pPr>
            <a:endParaRPr lang="en-US" sz="1550"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Test Utilized :  Mood’s median test</a:t>
            </a:r>
          </a:p>
          <a:p>
            <a:pPr marL="0" indent="0">
              <a:buFont typeface="Arial" panose="020B0604020202020204" pitchFamily="34" charse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Font typeface="Arial" panose="020B0604020202020204" pitchFamily="34" charset="0"/>
              <a:buNone/>
            </a:pPr>
            <a:r>
              <a:rPr lang="en-US" sz="1550" dirty="0">
                <a:latin typeface="Avenir Next LT Pro" panose="020B0504020202020204" pitchFamily="34" charset="0"/>
              </a:rPr>
              <a:t>P-Value: </a:t>
            </a:r>
            <a:r>
              <a:rPr lang="en-US" sz="1550" b="1" dirty="0">
                <a:latin typeface="Avenir Next LT Pro" panose="020B0504020202020204" pitchFamily="34" charset="0"/>
              </a:rPr>
              <a:t>0.403</a:t>
            </a:r>
            <a:endParaRPr lang="en-US" sz="1550" u="sng"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the results of median daily trips such as shown here </a:t>
            </a:r>
            <a:r>
              <a:rPr lang="en-US" sz="1550" b="1" dirty="0">
                <a:latin typeface="Avenir Next LT Pro" panose="020B0504020202020204" pitchFamily="34" charset="0"/>
              </a:rPr>
              <a:t>is 40.3%.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There is no significant difference in median trips on both types of days.</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Tree>
    <p:extLst>
      <p:ext uri="{BB962C8B-B14F-4D97-AF65-F5344CB8AC3E}">
        <p14:creationId xmlns:p14="http://schemas.microsoft.com/office/powerpoint/2010/main" val="1076889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739FC-1EA3-42E7-BA18-C5EBDCBA3EE4}"/>
              </a:ext>
            </a:extLst>
          </p:cNvPr>
          <p:cNvSpPr>
            <a:spLocks noGrp="1"/>
          </p:cNvSpPr>
          <p:nvPr>
            <p:ph type="sldNum" sz="quarter" idx="12"/>
          </p:nvPr>
        </p:nvSpPr>
        <p:spPr/>
        <p:txBody>
          <a:bodyPr/>
          <a:lstStyle/>
          <a:p>
            <a:fld id="{48F63A3B-78C7-47BE-AE5E-E10140E04643}" type="slidenum">
              <a:rPr lang="en-US" smtClean="0"/>
              <a:t>53</a:t>
            </a:fld>
            <a:endParaRPr lang="en-US"/>
          </a:p>
        </p:txBody>
      </p:sp>
      <p:sp>
        <p:nvSpPr>
          <p:cNvPr id="5" name="Title 1">
            <a:extLst>
              <a:ext uri="{FF2B5EF4-FFF2-40B4-BE49-F238E27FC236}">
                <a16:creationId xmlns:a16="http://schemas.microsoft.com/office/drawing/2014/main" id="{67FEA78F-317D-4A1C-BCB1-36304926B165}"/>
              </a:ext>
            </a:extLst>
          </p:cNvPr>
          <p:cNvSpPr>
            <a:spLocks noGrp="1"/>
          </p:cNvSpPr>
          <p:nvPr>
            <p:ph type="title"/>
          </p:nvPr>
        </p:nvSpPr>
        <p:spPr>
          <a:xfrm>
            <a:off x="838200" y="136526"/>
            <a:ext cx="10147852" cy="1003162"/>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Trips during Public Holidays</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E135E92A-5769-4469-BDFC-FA7E66F95C57}"/>
              </a:ext>
            </a:extLst>
          </p:cNvPr>
          <p:cNvPicPr>
            <a:picLocks noChangeAspect="1"/>
          </p:cNvPicPr>
          <p:nvPr/>
        </p:nvPicPr>
        <p:blipFill>
          <a:blip r:embed="rId2"/>
          <a:stretch>
            <a:fillRect/>
          </a:stretch>
        </p:blipFill>
        <p:spPr>
          <a:xfrm>
            <a:off x="1205947" y="1125783"/>
            <a:ext cx="10147851" cy="3972491"/>
          </a:xfrm>
          <a:prstGeom prst="rect">
            <a:avLst/>
          </a:prstGeom>
          <a:ln>
            <a:solidFill>
              <a:schemeClr val="tx1"/>
            </a:solidFill>
          </a:ln>
        </p:spPr>
      </p:pic>
      <p:sp>
        <p:nvSpPr>
          <p:cNvPr id="11" name="TextBox 10">
            <a:extLst>
              <a:ext uri="{FF2B5EF4-FFF2-40B4-BE49-F238E27FC236}">
                <a16:creationId xmlns:a16="http://schemas.microsoft.com/office/drawing/2014/main" id="{7126FD8B-EFF5-4328-BD9D-F49205142EBA}"/>
              </a:ext>
            </a:extLst>
          </p:cNvPr>
          <p:cNvSpPr txBox="1"/>
          <p:nvPr/>
        </p:nvSpPr>
        <p:spPr>
          <a:xfrm>
            <a:off x="4454610" y="5256816"/>
            <a:ext cx="3053452"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During Public Holidays, customers </a:t>
            </a:r>
            <a:r>
              <a:rPr lang="en-US" sz="1600" b="1" dirty="0">
                <a:latin typeface="Avenir Next LT Pro" panose="020B0504020202020204" pitchFamily="34" charset="0"/>
                <a:cs typeface="Aldhabi" panose="020B0604020202020204" pitchFamily="2" charset="-78"/>
              </a:rPr>
              <a:t>travel the most </a:t>
            </a:r>
            <a:r>
              <a:rPr lang="en-US" sz="1600" dirty="0">
                <a:latin typeface="Avenir Next LT Pro" panose="020B0504020202020204" pitchFamily="34" charset="0"/>
                <a:cs typeface="Aldhabi" panose="020B0604020202020204" pitchFamily="2" charset="-78"/>
              </a:rPr>
              <a:t>during </a:t>
            </a:r>
            <a:r>
              <a:rPr lang="en-US" sz="1600" b="1" dirty="0">
                <a:latin typeface="Avenir Next LT Pro" panose="020B0504020202020204" pitchFamily="34" charset="0"/>
                <a:cs typeface="Aldhabi" panose="020B0604020202020204" pitchFamily="2" charset="-78"/>
              </a:rPr>
              <a:t>Labor Day Weekend</a:t>
            </a:r>
            <a:r>
              <a:rPr lang="en-US" sz="1600" dirty="0">
                <a:latin typeface="Avenir Next LT Pro" panose="020B0504020202020204" pitchFamily="34" charset="0"/>
                <a:cs typeface="Aldhabi" panose="020B0604020202020204" pitchFamily="2" charset="-78"/>
              </a:rPr>
              <a:t>, followed by </a:t>
            </a:r>
            <a:r>
              <a:rPr lang="en-US" sz="1600" b="1" dirty="0">
                <a:latin typeface="Avenir Next LT Pro" panose="020B0504020202020204" pitchFamily="34" charset="0"/>
                <a:cs typeface="Aldhabi" panose="020B0604020202020204" pitchFamily="2" charset="-78"/>
              </a:rPr>
              <a:t>Christmas Eve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New Year’s Eve</a:t>
            </a:r>
            <a:r>
              <a:rPr lang="en-US" sz="1600" dirty="0">
                <a:latin typeface="Avenir Next LT Pro" panose="020B0504020202020204" pitchFamily="34" charset="0"/>
                <a:cs typeface="Aldhabi" panose="020B0604020202020204" pitchFamily="2" charset="-78"/>
              </a:rPr>
              <a:t>.</a:t>
            </a: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p:txBody>
      </p:sp>
      <p:sp>
        <p:nvSpPr>
          <p:cNvPr id="12" name="TextBox 11">
            <a:extLst>
              <a:ext uri="{FF2B5EF4-FFF2-40B4-BE49-F238E27FC236}">
                <a16:creationId xmlns:a16="http://schemas.microsoft.com/office/drawing/2014/main" id="{BD3ACA66-D3B2-43A2-B0C1-0B5C8DB65BEE}"/>
              </a:ext>
            </a:extLst>
          </p:cNvPr>
          <p:cNvSpPr txBox="1"/>
          <p:nvPr/>
        </p:nvSpPr>
        <p:spPr>
          <a:xfrm>
            <a:off x="7508062" y="5256816"/>
            <a:ext cx="4193608"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In 2016, there were almost no trips on New Year’s Day according to the data. But New Year’s Day in 2017 is observed to have a high spike in trips. In 2018, trips on this day has reduced significantly.</a:t>
            </a:r>
          </a:p>
          <a:p>
            <a:pPr marL="285750" indent="-285750">
              <a:buFont typeface="Wingdings" panose="05000000000000000000" pitchFamily="2" charset="2"/>
              <a:buChar char="Ø"/>
            </a:pPr>
            <a:endParaRPr lang="en-US" sz="1600" dirty="0"/>
          </a:p>
        </p:txBody>
      </p:sp>
      <p:sp>
        <p:nvSpPr>
          <p:cNvPr id="13" name="TextBox 12">
            <a:extLst>
              <a:ext uri="{FF2B5EF4-FFF2-40B4-BE49-F238E27FC236}">
                <a16:creationId xmlns:a16="http://schemas.microsoft.com/office/drawing/2014/main" id="{1E03665E-0166-490E-81FB-1A3E1E305120}"/>
              </a:ext>
            </a:extLst>
          </p:cNvPr>
          <p:cNvSpPr txBox="1"/>
          <p:nvPr/>
        </p:nvSpPr>
        <p:spPr>
          <a:xfrm>
            <a:off x="967409" y="5256816"/>
            <a:ext cx="3267611"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The </a:t>
            </a:r>
            <a:r>
              <a:rPr lang="en-US" sz="1600" b="1" dirty="0">
                <a:latin typeface="Avenir Next LT Pro" panose="020B0504020202020204" pitchFamily="34" charset="0"/>
                <a:cs typeface="Aldhabi" panose="020B0604020202020204" pitchFamily="2" charset="-78"/>
              </a:rPr>
              <a:t>lowest trips </a:t>
            </a:r>
            <a:r>
              <a:rPr lang="en-US" sz="1600" dirty="0">
                <a:latin typeface="Avenir Next LT Pro" panose="020B0504020202020204" pitchFamily="34" charset="0"/>
                <a:cs typeface="Aldhabi" panose="020B0604020202020204" pitchFamily="2" charset="-78"/>
              </a:rPr>
              <a:t>during public holidays for all three years were on </a:t>
            </a:r>
            <a:r>
              <a:rPr lang="en-US" sz="1600" b="1" dirty="0">
                <a:latin typeface="Avenir Next LT Pro" panose="020B0504020202020204" pitchFamily="34" charset="0"/>
                <a:cs typeface="Aldhabi" panose="020B0604020202020204" pitchFamily="2" charset="-78"/>
              </a:rPr>
              <a:t>Martin Luther King Jr. Day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Washington’s Birthday.</a:t>
            </a:r>
          </a:p>
        </p:txBody>
      </p:sp>
    </p:spTree>
    <p:extLst>
      <p:ext uri="{BB962C8B-B14F-4D97-AF65-F5344CB8AC3E}">
        <p14:creationId xmlns:p14="http://schemas.microsoft.com/office/powerpoint/2010/main" val="783435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Daily Number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o</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 Trips for the Next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T</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wo Years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54</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Content Placeholder 6" descr="Upward trend with solid fill">
            <a:extLst>
              <a:ext uri="{FF2B5EF4-FFF2-40B4-BE49-F238E27FC236}">
                <a16:creationId xmlns:a16="http://schemas.microsoft.com/office/drawing/2014/main" id="{8CD4AD13-AC90-4448-8808-3D5A4F9DE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3645" y="871732"/>
            <a:ext cx="2727366" cy="2727366"/>
          </a:xfrm>
          <a:prstGeom prst="rect">
            <a:avLst/>
          </a:prstGeom>
        </p:spPr>
      </p:pic>
    </p:spTree>
    <p:extLst>
      <p:ext uri="{BB962C8B-B14F-4D97-AF65-F5344CB8AC3E}">
        <p14:creationId xmlns:p14="http://schemas.microsoft.com/office/powerpoint/2010/main" val="3382324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61ED6C-17F2-4CB6-BD37-C1098DB613B6}"/>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690688"/>
            <a:ext cx="10515600" cy="4665662"/>
          </a:xfrm>
        </p:spPr>
        <p:txBody>
          <a:bodyPr>
            <a:normAutofit fontScale="92500" lnSpcReduction="10000"/>
          </a:bodyPr>
          <a:lstStyle/>
          <a:p>
            <a:pPr marL="0" indent="0">
              <a:buNone/>
            </a:pPr>
            <a:r>
              <a:rPr lang="en-US" sz="1800" b="1" dirty="0">
                <a:solidFill>
                  <a:schemeClr val="bg1"/>
                </a:solidFill>
                <a:latin typeface="Avenir Next LT Pro" panose="020B0504020202020204" pitchFamily="34" charset="0"/>
              </a:rPr>
              <a:t>Goal:</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Forecast Individual Company’s Daily Number of Trips</a:t>
            </a:r>
            <a:endParaRPr lang="en-US" sz="1800" dirty="0">
              <a:solidFill>
                <a:srgbClr val="FF6600"/>
              </a:solidFill>
              <a:effectLst>
                <a:outerShdw blurRad="38100" dist="38100" dir="2700000" algn="tl">
                  <a:srgbClr val="000000">
                    <a:alpha val="43137"/>
                  </a:srgbClr>
                </a:outerShdw>
              </a:effectLst>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Model Used:</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Facebook Prophet</a:t>
            </a:r>
          </a:p>
          <a:p>
            <a:pPr marL="0" indent="0">
              <a:buNone/>
            </a:pPr>
            <a:r>
              <a:rPr lang="en-US" sz="1800" b="1" dirty="0">
                <a:solidFill>
                  <a:schemeClr val="bg1"/>
                </a:solidFill>
                <a:latin typeface="Avenir Next LT Pro" panose="020B0504020202020204" pitchFamily="34" charset="0"/>
              </a:rPr>
              <a:t>Evaluation Metric:</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Root Mean Squared Error (RMSE)</a:t>
            </a:r>
          </a:p>
          <a:p>
            <a:pPr marL="0" indent="0">
              <a:buNone/>
            </a:pPr>
            <a:r>
              <a:rPr lang="en-US" sz="1800" b="1" dirty="0">
                <a:solidFill>
                  <a:schemeClr val="bg1"/>
                </a:solidFill>
                <a:latin typeface="Avenir Next LT Pro" panose="020B0504020202020204" pitchFamily="34" charset="0"/>
              </a:rPr>
              <a:t>Problem Type:</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Supervised Learning</a:t>
            </a:r>
          </a:p>
          <a:p>
            <a:pPr>
              <a:buFont typeface="Wingdings" panose="05000000000000000000" pitchFamily="2" charset="2"/>
              <a:buChar char="Ø"/>
            </a:pPr>
            <a:endParaRPr lang="en-US" sz="1800" dirty="0">
              <a:solidFill>
                <a:schemeClr val="bg1"/>
              </a:solidFill>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Steps Involved</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Initially </a:t>
            </a:r>
            <a:r>
              <a:rPr lang="en-US" sz="1800" b="1" dirty="0">
                <a:solidFill>
                  <a:schemeClr val="bg1"/>
                </a:solidFill>
                <a:latin typeface="Avenir Next LT Pro" panose="020B0504020202020204" pitchFamily="34" charset="0"/>
              </a:rPr>
              <a:t>decomposing</a:t>
            </a:r>
            <a:r>
              <a:rPr lang="en-US" sz="1800" dirty="0">
                <a:solidFill>
                  <a:schemeClr val="bg1"/>
                </a:solidFill>
                <a:latin typeface="Avenir Next LT Pro" panose="020B0504020202020204" pitchFamily="34" charset="0"/>
              </a:rPr>
              <a:t> Daily Trip Time Series.</a:t>
            </a:r>
          </a:p>
          <a:p>
            <a:pPr marL="457200" indent="-457200">
              <a:buFont typeface="+mj-lt"/>
              <a:buAutoNum type="arabicPeriod"/>
            </a:pPr>
            <a:r>
              <a:rPr lang="en-US" sz="1800" dirty="0">
                <a:solidFill>
                  <a:schemeClr val="bg1"/>
                </a:solidFill>
                <a:latin typeface="Avenir Next LT Pro" panose="020B0504020202020204" pitchFamily="34" charset="0"/>
              </a:rPr>
              <a:t>Analyze </a:t>
            </a:r>
            <a:r>
              <a:rPr lang="en-US" sz="1800" b="1" dirty="0">
                <a:solidFill>
                  <a:schemeClr val="bg1"/>
                </a:solidFill>
                <a:latin typeface="Avenir Next LT Pro" panose="020B0504020202020204" pitchFamily="34" charset="0"/>
              </a:rPr>
              <a:t>Auto Correlation and Partial-Auto Correlation Plots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Create ‘n’ </a:t>
            </a:r>
            <a:r>
              <a:rPr lang="en-US" sz="1800" b="1" dirty="0">
                <a:solidFill>
                  <a:schemeClr val="bg1"/>
                </a:solidFill>
                <a:latin typeface="Avenir Next LT Pro" panose="020B0504020202020204" pitchFamily="34" charset="0"/>
              </a:rPr>
              <a:t>lags as independent variables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Split</a:t>
            </a:r>
            <a:r>
              <a:rPr lang="en-US" sz="1800" dirty="0">
                <a:solidFill>
                  <a:schemeClr val="bg1"/>
                </a:solidFill>
                <a:latin typeface="Avenir Next LT Pro" panose="020B0504020202020204" pitchFamily="34" charset="0"/>
              </a:rPr>
              <a:t> the time series into </a:t>
            </a:r>
            <a:r>
              <a:rPr lang="en-US" sz="1800" b="1" dirty="0">
                <a:solidFill>
                  <a:schemeClr val="bg1"/>
                </a:solidFill>
                <a:latin typeface="Avenir Next LT Pro" panose="020B0504020202020204" pitchFamily="34" charset="0"/>
              </a:rPr>
              <a:t>Train and Test sets</a:t>
            </a:r>
            <a:r>
              <a:rPr lang="en-US" sz="1800" dirty="0">
                <a:solidFill>
                  <a:schemeClr val="bg1"/>
                </a:solidFill>
                <a:latin typeface="Avenir Next LT Pro" panose="020B0504020202020204" pitchFamily="34" charset="0"/>
              </a:rPr>
              <a:t>. Test set will be for a period of </a:t>
            </a:r>
            <a:r>
              <a:rPr lang="en-US" sz="1800" b="1" dirty="0">
                <a:solidFill>
                  <a:schemeClr val="bg1"/>
                </a:solidFill>
                <a:latin typeface="Avenir Next LT Pro" panose="020B0504020202020204" pitchFamily="34" charset="0"/>
              </a:rPr>
              <a:t>last</a:t>
            </a:r>
            <a:r>
              <a:rPr lang="en-US" sz="1800" dirty="0">
                <a:solidFill>
                  <a:schemeClr val="bg1"/>
                </a:solidFill>
                <a:latin typeface="Avenir Next LT Pro" panose="020B0504020202020204" pitchFamily="34" charset="0"/>
              </a:rPr>
              <a:t> </a:t>
            </a:r>
            <a:r>
              <a:rPr lang="en-US" sz="1800" b="1" dirty="0">
                <a:solidFill>
                  <a:schemeClr val="bg1"/>
                </a:solidFill>
                <a:latin typeface="Avenir Next LT Pro" panose="020B0504020202020204" pitchFamily="34" charset="0"/>
              </a:rPr>
              <a:t>90 days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Train Prophet Model </a:t>
            </a:r>
            <a:r>
              <a:rPr lang="en-US" sz="1800" b="1" dirty="0">
                <a:solidFill>
                  <a:schemeClr val="bg1"/>
                </a:solidFill>
                <a:latin typeface="Avenir Next LT Pro" panose="020B0504020202020204" pitchFamily="34" charset="0"/>
              </a:rPr>
              <a:t>using only Train set</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Evaluate model performance </a:t>
            </a:r>
            <a:r>
              <a:rPr lang="en-US" sz="1800" dirty="0">
                <a:solidFill>
                  <a:schemeClr val="bg1"/>
                </a:solidFill>
                <a:latin typeface="Avenir Next LT Pro" panose="020B0504020202020204" pitchFamily="34" charset="0"/>
              </a:rPr>
              <a:t>by comparing predictions with Test set.</a:t>
            </a:r>
          </a:p>
          <a:p>
            <a:pPr marL="457200" indent="-457200">
              <a:buFont typeface="+mj-lt"/>
              <a:buAutoNum type="arabicPeriod"/>
            </a:pPr>
            <a:r>
              <a:rPr lang="en-US" sz="1800" dirty="0">
                <a:solidFill>
                  <a:schemeClr val="bg1"/>
                </a:solidFill>
                <a:latin typeface="Avenir Next LT Pro" panose="020B0504020202020204" pitchFamily="34" charset="0"/>
              </a:rPr>
              <a:t>Train on the whole dataset and </a:t>
            </a:r>
            <a:r>
              <a:rPr lang="en-US" sz="1800" b="1" dirty="0">
                <a:solidFill>
                  <a:schemeClr val="bg1"/>
                </a:solidFill>
                <a:latin typeface="Avenir Next LT Pro" panose="020B0504020202020204" pitchFamily="34" charset="0"/>
              </a:rPr>
              <a:t>forecast daily trips for next two years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Compare forecasts of both Cab companies.</a:t>
            </a:r>
          </a:p>
          <a:p>
            <a:pPr marL="457200" indent="-457200">
              <a:buFont typeface="+mj-lt"/>
              <a:buAutoNum type="arabicPeriod"/>
            </a:pPr>
            <a:endParaRPr lang="en-US" sz="1800" dirty="0">
              <a:solidFill>
                <a:schemeClr val="bg1"/>
              </a:solidFill>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55</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E30FB55-7017-4133-9E72-F30EFF77304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Strategy</a:t>
            </a:r>
            <a:endParaRPr lang="en-US" dirty="0">
              <a:effectLst>
                <a:outerShdw blurRad="38100" dist="38100" dir="2700000" algn="tl">
                  <a:srgbClr val="000000">
                    <a:alpha val="43137"/>
                  </a:srgbClr>
                </a:outerShdw>
              </a:effectLst>
            </a:endParaRPr>
          </a:p>
        </p:txBody>
      </p:sp>
      <p:pic>
        <p:nvPicPr>
          <p:cNvPr id="1026" name="Picture 2" descr="Facebook Prophet. (Almost) everything you should know to… | by Moto DEI |  The Startup | Medium">
            <a:extLst>
              <a:ext uri="{FF2B5EF4-FFF2-40B4-BE49-F238E27FC236}">
                <a16:creationId xmlns:a16="http://schemas.microsoft.com/office/drawing/2014/main" id="{F2A0544C-4AD2-4265-8DCD-D95ABA389F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65" y="2007725"/>
            <a:ext cx="1325218" cy="37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92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FDB799A-DE41-400F-B2B0-223BB8CE6D6C}"/>
              </a:ext>
            </a:extLst>
          </p:cNvPr>
          <p:cNvSpPr>
            <a:spLocks noGrp="1"/>
          </p:cNvSpPr>
          <p:nvPr>
            <p:ph type="title"/>
          </p:nvPr>
        </p:nvSpPr>
        <p:spPr>
          <a:xfrm>
            <a:off x="838200" y="3323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Time Series Decomposition</a:t>
            </a:r>
            <a:endParaRPr lang="en-US"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1AE9AD1-83CD-4582-8E3B-212504EAF06F}"/>
              </a:ext>
            </a:extLst>
          </p:cNvPr>
          <p:cNvPicPr>
            <a:picLocks noChangeAspect="1"/>
          </p:cNvPicPr>
          <p:nvPr/>
        </p:nvPicPr>
        <p:blipFill>
          <a:blip r:embed="rId3"/>
          <a:stretch>
            <a:fillRect/>
          </a:stretch>
        </p:blipFill>
        <p:spPr>
          <a:xfrm>
            <a:off x="437036" y="1423367"/>
            <a:ext cx="3747052" cy="4886194"/>
          </a:xfrm>
          <a:prstGeom prst="rect">
            <a:avLst/>
          </a:prstGeom>
          <a:ln>
            <a:solidFill>
              <a:schemeClr val="tx1"/>
            </a:solidFill>
          </a:ln>
        </p:spPr>
      </p:pic>
      <p:pic>
        <p:nvPicPr>
          <p:cNvPr id="2050" name="Picture 2">
            <a:extLst>
              <a:ext uri="{FF2B5EF4-FFF2-40B4-BE49-F238E27FC236}">
                <a16:creationId xmlns:a16="http://schemas.microsoft.com/office/drawing/2014/main" id="{0143A5D4-D824-4C1E-8092-5BCAF5D90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914" y="1446761"/>
            <a:ext cx="3717807" cy="48861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513587-69A4-400B-B7BF-199B50B7487F}"/>
              </a:ext>
            </a:extLst>
          </p:cNvPr>
          <p:cNvSpPr txBox="1"/>
          <p:nvPr/>
        </p:nvSpPr>
        <p:spPr>
          <a:xfrm>
            <a:off x="1084736" y="1123366"/>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0" name="TextBox 9">
            <a:extLst>
              <a:ext uri="{FF2B5EF4-FFF2-40B4-BE49-F238E27FC236}">
                <a16:creationId xmlns:a16="http://schemas.microsoft.com/office/drawing/2014/main" id="{DC807178-3CB9-460E-A5DE-BA8396DDE5BB}"/>
              </a:ext>
            </a:extLst>
          </p:cNvPr>
          <p:cNvSpPr txBox="1"/>
          <p:nvPr/>
        </p:nvSpPr>
        <p:spPr>
          <a:xfrm>
            <a:off x="8756374" y="1123366"/>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9" name="TextBox 8">
            <a:extLst>
              <a:ext uri="{FF2B5EF4-FFF2-40B4-BE49-F238E27FC236}">
                <a16:creationId xmlns:a16="http://schemas.microsoft.com/office/drawing/2014/main" id="{BD51F785-455C-4D6F-880B-84B85ACF7C2D}"/>
              </a:ext>
            </a:extLst>
          </p:cNvPr>
          <p:cNvSpPr txBox="1"/>
          <p:nvPr/>
        </p:nvSpPr>
        <p:spPr>
          <a:xfrm>
            <a:off x="4333464" y="1669774"/>
            <a:ext cx="3525076" cy="477053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rPr>
              <a:t>The plots illustrates a breakdown of Daly trip time series into </a:t>
            </a:r>
            <a:r>
              <a:rPr lang="en-US" sz="1600" b="1" dirty="0">
                <a:latin typeface="Avenir Next LT Pro" panose="020B0504020202020204" pitchFamily="34" charset="0"/>
              </a:rPr>
              <a:t>trend, seasonal </a:t>
            </a:r>
            <a:r>
              <a:rPr lang="en-US" sz="1600" dirty="0">
                <a:latin typeface="Avenir Next LT Pro" panose="020B0504020202020204" pitchFamily="34" charset="0"/>
              </a:rPr>
              <a:t>and </a:t>
            </a:r>
            <a:r>
              <a:rPr lang="en-US" sz="1600" b="1" dirty="0">
                <a:latin typeface="Avenir Next LT Pro" panose="020B0504020202020204" pitchFamily="34" charset="0"/>
              </a:rPr>
              <a:t>residuals (error)</a:t>
            </a:r>
            <a:r>
              <a:rPr lang="en-US" sz="1600" dirty="0">
                <a:latin typeface="Avenir Next LT Pro" panose="020B0504020202020204" pitchFamily="34" charset="0"/>
              </a:rPr>
              <a:t> components.</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Multiplicative model </a:t>
            </a:r>
            <a:r>
              <a:rPr lang="en-US" sz="1600" dirty="0">
                <a:latin typeface="Avenir Next LT Pro" panose="020B0504020202020204" pitchFamily="34" charset="0"/>
              </a:rPr>
              <a:t>used due non-constant monthly and yearly seasonality.</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Trend:</a:t>
            </a:r>
            <a:r>
              <a:rPr lang="en-US" sz="1600" dirty="0">
                <a:latin typeface="Avenir Next LT Pro" panose="020B0504020202020204" pitchFamily="34" charset="0"/>
              </a:rPr>
              <a:t> Noticeable upward month-wise trend but the annual trend seems constant for both companies.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Seasonality</a:t>
            </a:r>
            <a:r>
              <a:rPr lang="en-US" sz="1600" dirty="0">
                <a:latin typeface="Avenir Next LT Pro" panose="020B0504020202020204" pitchFamily="34" charset="0"/>
              </a:rPr>
              <a:t>: Constant seasonality across all weeks.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Residuals</a:t>
            </a:r>
            <a:r>
              <a:rPr lang="en-US" sz="1600" dirty="0">
                <a:latin typeface="Avenir Next LT Pro" panose="020B0504020202020204" pitchFamily="34" charset="0"/>
              </a:rPr>
              <a:t>: No noticeable pattern.</a:t>
            </a:r>
          </a:p>
        </p:txBody>
      </p:sp>
    </p:spTree>
    <p:extLst>
      <p:ext uri="{BB962C8B-B14F-4D97-AF65-F5344CB8AC3E}">
        <p14:creationId xmlns:p14="http://schemas.microsoft.com/office/powerpoint/2010/main" val="1686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7CFC151A-3707-4A26-8B6F-E7EE1249A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41" y="1503511"/>
            <a:ext cx="5551088"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57</a:t>
            </a:fld>
            <a:endParaRPr lang="en-US" dirty="0"/>
          </a:p>
        </p:txBody>
      </p:sp>
      <p:pic>
        <p:nvPicPr>
          <p:cNvPr id="3074" name="Picture 2">
            <a:extLst>
              <a:ext uri="{FF2B5EF4-FFF2-40B4-BE49-F238E27FC236}">
                <a16:creationId xmlns:a16="http://schemas.microsoft.com/office/drawing/2014/main" id="{3C716176-89AD-4AC2-A50B-22249A47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72" y="1503512"/>
            <a:ext cx="5551089"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7916E04-38D6-4A6F-8EB7-9EB5BE487E3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ACF &amp; PACF</a:t>
            </a:r>
            <a:endParaRPr lang="en-US"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0" name="TextBox 9">
            <a:extLst>
              <a:ext uri="{FF2B5EF4-FFF2-40B4-BE49-F238E27FC236}">
                <a16:creationId xmlns:a16="http://schemas.microsoft.com/office/drawing/2014/main" id="{3C1BF3C9-F7FF-4C17-AA2B-7E4554C2A17F}"/>
              </a:ext>
            </a:extLst>
          </p:cNvPr>
          <p:cNvSpPr txBox="1"/>
          <p:nvPr/>
        </p:nvSpPr>
        <p:spPr>
          <a:xfrm>
            <a:off x="2149456" y="1196030"/>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1" name="TextBox 10">
            <a:extLst>
              <a:ext uri="{FF2B5EF4-FFF2-40B4-BE49-F238E27FC236}">
                <a16:creationId xmlns:a16="http://schemas.microsoft.com/office/drawing/2014/main" id="{74AA972A-41A5-4111-A02F-0BA6D257311B}"/>
              </a:ext>
            </a:extLst>
          </p:cNvPr>
          <p:cNvSpPr txBox="1"/>
          <p:nvPr/>
        </p:nvSpPr>
        <p:spPr>
          <a:xfrm>
            <a:off x="7833930" y="1196030"/>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6" name="TextBox 5">
            <a:extLst>
              <a:ext uri="{FF2B5EF4-FFF2-40B4-BE49-F238E27FC236}">
                <a16:creationId xmlns:a16="http://schemas.microsoft.com/office/drawing/2014/main" id="{C1933BE3-1D3B-4F2D-BDFC-45748C612A61}"/>
              </a:ext>
            </a:extLst>
          </p:cNvPr>
          <p:cNvSpPr txBox="1"/>
          <p:nvPr/>
        </p:nvSpPr>
        <p:spPr>
          <a:xfrm>
            <a:off x="496872" y="5189365"/>
            <a:ext cx="10611678" cy="120032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Both time series were differenced one time to make </a:t>
            </a:r>
            <a:r>
              <a:rPr lang="en-US" dirty="0">
                <a:solidFill>
                  <a:srgbClr val="000000"/>
                </a:solidFill>
                <a:latin typeface="Avenir Next LT Pro Demi" panose="020B0704020202020204" pitchFamily="34" charset="0"/>
              </a:rPr>
              <a:t>the series</a:t>
            </a:r>
            <a:r>
              <a:rPr lang="en-US" b="0" i="0" dirty="0">
                <a:solidFill>
                  <a:srgbClr val="000000"/>
                </a:solidFill>
                <a:effectLst/>
                <a:latin typeface="Avenir Next LT Pro Demi" panose="020B0704020202020204" pitchFamily="34" charset="0"/>
              </a:rPr>
              <a:t> stationary.</a:t>
            </a:r>
          </a:p>
          <a:p>
            <a:pPr marL="285750" indent="-285750">
              <a:buFont typeface="Wingdings" panose="05000000000000000000" pitchFamily="2" charset="2"/>
              <a:buChar char="Ø"/>
            </a:pPr>
            <a:endParaRPr lang="en-US" b="0" i="0" dirty="0">
              <a:solidFill>
                <a:srgbClr val="000000"/>
              </a:solidFill>
              <a:effectLst/>
              <a:latin typeface="Avenir Next LT Pro Demi" panose="020B0704020202020204" pitchFamily="34" charset="0"/>
            </a:endParaRPr>
          </a:p>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High auto correlation with the 7th lag, illustrating that the number of trips at present is correlated with the number of trips within the past week (7 days).</a:t>
            </a:r>
            <a:endParaRPr lang="en-US" dirty="0">
              <a:latin typeface="Avenir Next LT Pro Demi" panose="020B0704020202020204" pitchFamily="34" charset="0"/>
            </a:endParaRPr>
          </a:p>
        </p:txBody>
      </p:sp>
    </p:spTree>
    <p:extLst>
      <p:ext uri="{BB962C8B-B14F-4D97-AF65-F5344CB8AC3E}">
        <p14:creationId xmlns:p14="http://schemas.microsoft.com/office/powerpoint/2010/main" val="2010091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49086" y="1548407"/>
            <a:ext cx="10515600" cy="2987329"/>
          </a:xfrm>
        </p:spPr>
        <p:txBody>
          <a:bodyPr>
            <a:normAutofit/>
          </a:bodyPr>
          <a:lstStyle/>
          <a:p>
            <a:pPr>
              <a:buFont typeface="Wingdings" panose="05000000000000000000" pitchFamily="2" charset="2"/>
              <a:buChar char="Ø"/>
            </a:pPr>
            <a:r>
              <a:rPr lang="en-US" sz="2200" dirty="0">
                <a:latin typeface="Avenir Next LT Pro" panose="020B0504020202020204" pitchFamily="34" charset="0"/>
              </a:rPr>
              <a:t>Created </a:t>
            </a:r>
            <a:r>
              <a:rPr lang="en-US" sz="2200" b="1" dirty="0">
                <a:latin typeface="Avenir Next LT Pro" panose="020B0504020202020204" pitchFamily="34" charset="0"/>
              </a:rPr>
              <a:t>lags</a:t>
            </a:r>
            <a:r>
              <a:rPr lang="en-US" sz="2200" dirty="0">
                <a:latin typeface="Avenir Next LT Pro" panose="020B0504020202020204" pitchFamily="34" charset="0"/>
              </a:rPr>
              <a:t> as independent variables by differencing 54 days.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Additionally, extracted </a:t>
            </a:r>
            <a:r>
              <a:rPr lang="en-US" sz="2200" b="1" dirty="0">
                <a:latin typeface="Avenir Next LT Pro" panose="020B0504020202020204" pitchFamily="34" charset="0"/>
              </a:rPr>
              <a:t>day, month, week, etc</a:t>
            </a:r>
            <a:r>
              <a:rPr lang="en-US" sz="2200" dirty="0">
                <a:latin typeface="Avenir Next LT Pro" panose="020B0504020202020204" pitchFamily="34" charset="0"/>
              </a:rPr>
              <a:t>. as additional independent variables.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Data split into train (</a:t>
            </a:r>
            <a:r>
              <a:rPr lang="en-US" sz="2200" b="1" dirty="0">
                <a:latin typeface="Avenir Next LT Pro" panose="020B0504020202020204" pitchFamily="34" charset="0"/>
              </a:rPr>
              <a:t>01/01/2016 to 14/10/2018</a:t>
            </a:r>
            <a:r>
              <a:rPr lang="en-US" sz="2200" dirty="0">
                <a:latin typeface="Avenir Next LT Pro" panose="020B0504020202020204" pitchFamily="34" charset="0"/>
              </a:rPr>
              <a:t>) and test (</a:t>
            </a:r>
            <a:r>
              <a:rPr lang="en-US" sz="2200" b="1" dirty="0">
                <a:latin typeface="Avenir Next LT Pro" panose="020B0504020202020204" pitchFamily="34" charset="0"/>
              </a:rPr>
              <a:t>15/10/2018 to 31/12/2018</a:t>
            </a:r>
            <a:r>
              <a:rPr lang="en-US" sz="2200" dirty="0">
                <a:latin typeface="Avenir Next LT Pro" panose="020B0504020202020204" pitchFamily="34" charset="0"/>
              </a:rPr>
              <a:t>) sets.</a:t>
            </a:r>
          </a:p>
          <a:p>
            <a:pPr marL="0" indent="0">
              <a:buNone/>
            </a:pPr>
            <a:endParaRPr lang="en-US" sz="220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CB95AA1C-0046-49EC-982A-C83BD45DB592}"/>
              </a:ext>
            </a:extLst>
          </p:cNvPr>
          <p:cNvSpPr>
            <a:spLocks noGrp="1"/>
          </p:cNvSpPr>
          <p:nvPr>
            <p:ph type="title"/>
          </p:nvPr>
        </p:nvSpPr>
        <p:spPr>
          <a:xfrm>
            <a:off x="849086" y="26572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Training</a:t>
            </a:r>
            <a:endParaRPr lang="en-US" dirty="0">
              <a:effectLst>
                <a:outerShdw blurRad="38100" dist="38100" dir="2700000" algn="tl">
                  <a:srgbClr val="000000">
                    <a:alpha val="43137"/>
                  </a:srgbClr>
                </a:outerShdw>
              </a:effectLst>
            </a:endParaRPr>
          </a:p>
        </p:txBody>
      </p:sp>
      <p:pic>
        <p:nvPicPr>
          <p:cNvPr id="8" name="Picture 7" descr="Table&#10;&#10;Description automatically generated">
            <a:extLst>
              <a:ext uri="{FF2B5EF4-FFF2-40B4-BE49-F238E27FC236}">
                <a16:creationId xmlns:a16="http://schemas.microsoft.com/office/drawing/2014/main" id="{AA477EA5-B508-4EAB-BF7C-24DFC64874B7}"/>
              </a:ext>
            </a:extLst>
          </p:cNvPr>
          <p:cNvPicPr>
            <a:picLocks noChangeAspect="1"/>
          </p:cNvPicPr>
          <p:nvPr/>
        </p:nvPicPr>
        <p:blipFill>
          <a:blip r:embed="rId3"/>
          <a:stretch>
            <a:fillRect/>
          </a:stretch>
        </p:blipFill>
        <p:spPr>
          <a:xfrm>
            <a:off x="1885362" y="4647485"/>
            <a:ext cx="8421275" cy="1686160"/>
          </a:xfrm>
          <a:prstGeom prst="rect">
            <a:avLst/>
          </a:prstGeom>
        </p:spPr>
      </p:pic>
      <p:sp>
        <p:nvSpPr>
          <p:cNvPr id="9" name="TextBox 8">
            <a:extLst>
              <a:ext uri="{FF2B5EF4-FFF2-40B4-BE49-F238E27FC236}">
                <a16:creationId xmlns:a16="http://schemas.microsoft.com/office/drawing/2014/main" id="{7C501E5B-6BAD-4844-83AC-976A4EEE5080}"/>
              </a:ext>
            </a:extLst>
          </p:cNvPr>
          <p:cNvSpPr txBox="1"/>
          <p:nvPr/>
        </p:nvSpPr>
        <p:spPr>
          <a:xfrm>
            <a:off x="3887147" y="6445394"/>
            <a:ext cx="4439478" cy="307777"/>
          </a:xfrm>
          <a:prstGeom prst="rect">
            <a:avLst/>
          </a:prstGeom>
          <a:noFill/>
        </p:spPr>
        <p:txBody>
          <a:bodyPr wrap="square" rtlCol="0">
            <a:spAutoFit/>
          </a:bodyPr>
          <a:lstStyle/>
          <a:p>
            <a:pPr algn="ctr"/>
            <a:r>
              <a:rPr lang="en-US" sz="1400" i="1" dirty="0">
                <a:latin typeface="Avenir Next LT Pro" panose="020B0504020202020204" pitchFamily="34" charset="0"/>
              </a:rPr>
              <a:t>Training Dataset</a:t>
            </a:r>
          </a:p>
        </p:txBody>
      </p:sp>
    </p:spTree>
    <p:extLst>
      <p:ext uri="{BB962C8B-B14F-4D97-AF65-F5344CB8AC3E}">
        <p14:creationId xmlns:p14="http://schemas.microsoft.com/office/powerpoint/2010/main" val="2917019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59</a:t>
            </a:fld>
            <a:endParaRPr lang="en-US"/>
          </a:p>
        </p:txBody>
      </p:sp>
      <p:sp>
        <p:nvSpPr>
          <p:cNvPr id="6" name="Title 1">
            <a:extLst>
              <a:ext uri="{FF2B5EF4-FFF2-40B4-BE49-F238E27FC236}">
                <a16:creationId xmlns:a16="http://schemas.microsoft.com/office/drawing/2014/main" id="{5F28F92D-71CA-4A4D-A150-297CEC945B7C}"/>
              </a:ext>
            </a:extLst>
          </p:cNvPr>
          <p:cNvSpPr>
            <a:spLocks noGrp="1"/>
          </p:cNvSpPr>
          <p:nvPr>
            <p:ph type="title"/>
          </p:nvPr>
        </p:nvSpPr>
        <p:spPr>
          <a:xfrm>
            <a:off x="479823" y="400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pic>
        <p:nvPicPr>
          <p:cNvPr id="4098" name="Picture 2">
            <a:extLst>
              <a:ext uri="{FF2B5EF4-FFF2-40B4-BE49-F238E27FC236}">
                <a16:creationId xmlns:a16="http://schemas.microsoft.com/office/drawing/2014/main" id="{EAF99C1E-7A31-4CB2-90A4-8F3015D20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3" y="1290769"/>
            <a:ext cx="4277707"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600E3B2-8CAB-49C5-93BB-972A0F3CA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23" y="3648852"/>
            <a:ext cx="4277707" cy="28900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3CDF48-0DA4-47AF-85DA-D9F31BF02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456" y="1290769"/>
            <a:ext cx="6475344"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A3D1FE-3790-404B-B83B-E8BA8ED0CAC7}"/>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17.62 days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79.69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88.36%</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approximately follows the same pattern as the test set. The model seems to </a:t>
            </a:r>
            <a:r>
              <a:rPr lang="en-US" b="1" dirty="0">
                <a:latin typeface="Avenir Next LT Pro" panose="020B0504020202020204" pitchFamily="34" charset="0"/>
              </a:rPr>
              <a:t>over predict </a:t>
            </a:r>
            <a:r>
              <a:rPr lang="en-US" dirty="0">
                <a:latin typeface="Avenir Next LT Pro" panose="020B0504020202020204" pitchFamily="34" charset="0"/>
              </a:rPr>
              <a:t>trips on all days.</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335340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7CB78C-FDCF-4F53-A8D2-09A4BBBF353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D36D8AC2-199D-48B1-BF5C-6C917CA0C387}"/>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6" name="Title 1">
            <a:extLst>
              <a:ext uri="{FF2B5EF4-FFF2-40B4-BE49-F238E27FC236}">
                <a16:creationId xmlns:a16="http://schemas.microsoft.com/office/drawing/2014/main" id="{2F517A98-84DD-43A4-96DA-9D9C3F13A2F3}"/>
              </a:ext>
            </a:extLst>
          </p:cNvPr>
          <p:cNvSpPr>
            <a:spLocks noGrp="1"/>
          </p:cNvSpPr>
          <p:nvPr>
            <p:ph type="title"/>
          </p:nvPr>
        </p:nvSpPr>
        <p:spPr>
          <a:xfrm>
            <a:off x="705679" y="501650"/>
            <a:ext cx="10515600" cy="1325563"/>
          </a:xfrm>
        </p:spPr>
        <p:txBody>
          <a:bodyPr>
            <a:normAutofit/>
          </a:bodyPr>
          <a:lstStyle/>
          <a:p>
            <a:pPr algn="ctr"/>
            <a:r>
              <a:rPr lang="en-US" sz="5400" dirty="0">
                <a:solidFill>
                  <a:srgbClr val="FF6600"/>
                </a:solidFill>
                <a:effectLst>
                  <a:outerShdw blurRad="38100" dist="38100" dir="2700000" algn="tl">
                    <a:srgbClr val="000000">
                      <a:alpha val="43137"/>
                    </a:srgbClr>
                  </a:outerShdw>
                </a:effectLst>
                <a:latin typeface="Avenir LT Std 65 Medium" panose="020B0803020203020204" pitchFamily="34" charset="0"/>
              </a:rPr>
              <a:t>Tools Used</a:t>
            </a:r>
            <a:endParaRPr lang="en-US" sz="5400"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340468D4-FBB2-40B3-AFA5-BF18560E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11170"/>
            <a:ext cx="2035660" cy="2035660"/>
          </a:xfrm>
          <a:prstGeom prst="rect">
            <a:avLst/>
          </a:prstGeom>
          <a:solidFill>
            <a:srgbClr val="FF6600"/>
          </a:solidFill>
        </p:spPr>
      </p:pic>
      <p:pic>
        <p:nvPicPr>
          <p:cNvPr id="10" name="Picture 9" descr="Shape&#10;&#10;Description automatically generated with low confidence">
            <a:extLst>
              <a:ext uri="{FF2B5EF4-FFF2-40B4-BE49-F238E27FC236}">
                <a16:creationId xmlns:a16="http://schemas.microsoft.com/office/drawing/2014/main" id="{300E8FA2-38F5-40EB-8CBA-E1FF69212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263" y="2411170"/>
            <a:ext cx="2035660" cy="2035660"/>
          </a:xfrm>
          <a:prstGeom prst="rect">
            <a:avLst/>
          </a:prstGeom>
          <a:solidFill>
            <a:srgbClr val="FF6600"/>
          </a:solidFill>
        </p:spPr>
      </p:pic>
      <p:sp>
        <p:nvSpPr>
          <p:cNvPr id="11" name="TextBox 10">
            <a:extLst>
              <a:ext uri="{FF2B5EF4-FFF2-40B4-BE49-F238E27FC236}">
                <a16:creationId xmlns:a16="http://schemas.microsoft.com/office/drawing/2014/main" id="{E04DEE9E-1993-4F02-A567-65C18CBAE9F3}"/>
              </a:ext>
            </a:extLst>
          </p:cNvPr>
          <p:cNvSpPr txBox="1"/>
          <p:nvPr/>
        </p:nvSpPr>
        <p:spPr>
          <a:xfrm>
            <a:off x="3038031" y="2875002"/>
            <a:ext cx="3419061"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Tableau</a:t>
            </a:r>
          </a:p>
        </p:txBody>
      </p:sp>
      <p:sp>
        <p:nvSpPr>
          <p:cNvPr id="14" name="TextBox 13">
            <a:extLst>
              <a:ext uri="{FF2B5EF4-FFF2-40B4-BE49-F238E27FC236}">
                <a16:creationId xmlns:a16="http://schemas.microsoft.com/office/drawing/2014/main" id="{42C5D22A-F596-4A01-9F0E-784BF1FA9952}"/>
              </a:ext>
            </a:extLst>
          </p:cNvPr>
          <p:cNvSpPr txBox="1"/>
          <p:nvPr/>
        </p:nvSpPr>
        <p:spPr>
          <a:xfrm>
            <a:off x="8821094" y="2875002"/>
            <a:ext cx="3005978"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Python</a:t>
            </a:r>
          </a:p>
        </p:txBody>
      </p:sp>
    </p:spTree>
    <p:extLst>
      <p:ext uri="{BB962C8B-B14F-4D97-AF65-F5344CB8AC3E}">
        <p14:creationId xmlns:p14="http://schemas.microsoft.com/office/powerpoint/2010/main" val="2265193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60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C9F1DF4-78FC-4557-A6F1-7233B41AAB1A}"/>
              </a:ext>
            </a:extLst>
          </p:cNvPr>
          <p:cNvSpPr>
            <a:spLocks noGrp="1"/>
          </p:cNvSpPr>
          <p:nvPr>
            <p:ph type="title"/>
          </p:nvPr>
        </p:nvSpPr>
        <p:spPr>
          <a:xfrm>
            <a:off x="419100" y="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pic>
        <p:nvPicPr>
          <p:cNvPr id="8" name="Picture 2">
            <a:extLst>
              <a:ext uri="{FF2B5EF4-FFF2-40B4-BE49-F238E27FC236}">
                <a16:creationId xmlns:a16="http://schemas.microsoft.com/office/drawing/2014/main" id="{F2D9F49F-3366-48E0-9948-17A9066C2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1" y="1293044"/>
            <a:ext cx="4277706"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9">
            <a:extLst>
              <a:ext uri="{FF2B5EF4-FFF2-40B4-BE49-F238E27FC236}">
                <a16:creationId xmlns:a16="http://schemas.microsoft.com/office/drawing/2014/main" id="{EC1ADCF8-2434-4720-843C-45FC07179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 y="3648851"/>
            <a:ext cx="4277707" cy="2890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11">
            <a:extLst>
              <a:ext uri="{FF2B5EF4-FFF2-40B4-BE49-F238E27FC236}">
                <a16:creationId xmlns:a16="http://schemas.microsoft.com/office/drawing/2014/main" id="{548ECCFB-2128-4AB5-A50E-C4B35D69F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456" y="1309303"/>
            <a:ext cx="6475344" cy="22149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C2C820-615F-48B4-87DF-7C565DFAF8CD}"/>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32.5 trips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256.67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93.42%</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nearly follows the same pattern as the test set, much better than </a:t>
            </a:r>
            <a:r>
              <a:rPr lang="en-US" b="1" dirty="0">
                <a:solidFill>
                  <a:srgbClr val="FF0066"/>
                </a:solidFill>
                <a:latin typeface="Avenir Next LT Pro" panose="020B0504020202020204" pitchFamily="34" charset="0"/>
              </a:rPr>
              <a:t>Pink Cab’s </a:t>
            </a:r>
            <a:r>
              <a:rPr lang="en-US" dirty="0">
                <a:latin typeface="Avenir Next LT Pro" panose="020B0504020202020204" pitchFamily="34" charset="0"/>
              </a:rPr>
              <a:t>forecasts. The model also seems to have a better accuracy.</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spTree>
    <p:extLst>
      <p:ext uri="{BB962C8B-B14F-4D97-AF65-F5344CB8AC3E}">
        <p14:creationId xmlns:p14="http://schemas.microsoft.com/office/powerpoint/2010/main" val="234543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61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FFBAF07-F5B1-4D91-8DEC-68F2181C35A7}"/>
              </a:ext>
            </a:extLst>
          </p:cNvPr>
          <p:cNvSpPr>
            <a:spLocks noGrp="1"/>
          </p:cNvSpPr>
          <p:nvPr>
            <p:ph type="title"/>
          </p:nvPr>
        </p:nvSpPr>
        <p:spPr>
          <a:xfrm>
            <a:off x="718930" y="17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 Comparison</a:t>
            </a:r>
            <a:endParaRPr lang="en-US" dirty="0">
              <a:solidFill>
                <a:srgbClr val="FFC000"/>
              </a:solidFill>
              <a:effectLst>
                <a:outerShdw blurRad="38100" dist="38100" dir="2700000" algn="tl">
                  <a:srgbClr val="000000">
                    <a:alpha val="43137"/>
                  </a:srgbClr>
                </a:outerShdw>
              </a:effectLst>
            </a:endParaRPr>
          </a:p>
        </p:txBody>
      </p:sp>
      <p:pic>
        <p:nvPicPr>
          <p:cNvPr id="7170" name="Picture 2">
            <a:extLst>
              <a:ext uri="{FF2B5EF4-FFF2-40B4-BE49-F238E27FC236}">
                <a16:creationId xmlns:a16="http://schemas.microsoft.com/office/drawing/2014/main" id="{9F677C99-2DEF-42A7-86A8-F84DAC85D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96" y="1635021"/>
            <a:ext cx="7543800" cy="4429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E45DAC-F8AA-482F-BCB7-E6091B670F34}"/>
              </a:ext>
            </a:extLst>
          </p:cNvPr>
          <p:cNvSpPr txBox="1"/>
          <p:nvPr/>
        </p:nvSpPr>
        <p:spPr>
          <a:xfrm>
            <a:off x="569843" y="1674674"/>
            <a:ext cx="333954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Next LT Pro Demi" panose="020B0704020202020204" pitchFamily="34" charset="0"/>
              </a:rPr>
              <a:t>The plots depicts the forecasts made by the model for the next two years </a:t>
            </a:r>
            <a:r>
              <a:rPr lang="en-US" b="1" dirty="0">
                <a:latin typeface="Avenir Next LT Pro Demi" panose="020B0704020202020204" pitchFamily="34" charset="0"/>
              </a:rPr>
              <a:t>(2019 to 2020).</a:t>
            </a:r>
          </a:p>
          <a:p>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The confidence intervals of </a:t>
            </a: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are wider compared to </a:t>
            </a:r>
            <a:r>
              <a:rPr lang="en-US" dirty="0">
                <a:solidFill>
                  <a:srgbClr val="FF0066"/>
                </a:solidFill>
                <a:latin typeface="Avenir Next LT Pro Demi" panose="020B0704020202020204" pitchFamily="34" charset="0"/>
              </a:rPr>
              <a:t>Pink Cabs</a:t>
            </a:r>
            <a:r>
              <a:rPr lang="en-US" dirty="0">
                <a:latin typeface="Avenir Next LT Pro Demi" panose="020B0704020202020204" pitchFamily="34" charset="0"/>
              </a:rPr>
              <a:t>.</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When comparing both forecasts side by side, we can see </a:t>
            </a:r>
            <a:r>
              <a:rPr lang="en-US" dirty="0">
                <a:solidFill>
                  <a:srgbClr val="FFC000"/>
                </a:solidFill>
                <a:latin typeface="Avenir Next LT Pro Demi" panose="020B0704020202020204" pitchFamily="34" charset="0"/>
              </a:rPr>
              <a:t>Yellow Cab </a:t>
            </a:r>
            <a:r>
              <a:rPr lang="en-US" dirty="0">
                <a:latin typeface="Avenir Next LT Pro Demi" panose="020B0704020202020204" pitchFamily="34" charset="0"/>
              </a:rPr>
              <a:t>company is projected to still lead in daily trips compared to its rival.</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p:txBody>
      </p:sp>
    </p:spTree>
    <p:extLst>
      <p:ext uri="{BB962C8B-B14F-4D97-AF65-F5344CB8AC3E}">
        <p14:creationId xmlns:p14="http://schemas.microsoft.com/office/powerpoint/2010/main" val="1172606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14FD71-8943-4F45-961A-7368604B763B}"/>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91AF7679-FCEE-4DA6-9759-6AF6C8FCE9F0}"/>
              </a:ext>
            </a:extLst>
          </p:cNvPr>
          <p:cNvSpPr>
            <a:spLocks noGrp="1"/>
          </p:cNvSpPr>
          <p:nvPr>
            <p:ph idx="1"/>
          </p:nvPr>
        </p:nvSpPr>
        <p:spPr>
          <a:xfrm>
            <a:off x="838200" y="1342818"/>
            <a:ext cx="10515600" cy="4834145"/>
          </a:xfrm>
        </p:spPr>
        <p:txBody>
          <a:bodyPr>
            <a:normAutofit/>
          </a:bodyPr>
          <a:lstStyle/>
          <a:p>
            <a:pPr marL="0" indent="0" algn="just">
              <a:buNone/>
            </a:pPr>
            <a:r>
              <a:rPr lang="en-US" sz="2400" dirty="0">
                <a:solidFill>
                  <a:schemeClr val="bg1"/>
                </a:solidFill>
                <a:latin typeface="Avenir LT Std 65 Medium" panose="020B0803020203020204" pitchFamily="34" charset="0"/>
              </a:rPr>
              <a:t>To conclude, based on the extensive EDA, hypothesis testing, and  forecasting done on the datasets provided, I highly recommend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a:t>
            </a:r>
            <a:r>
              <a:rPr lang="en-US" sz="2400" dirty="0">
                <a:solidFill>
                  <a:schemeClr val="bg1"/>
                </a:solidFill>
                <a:latin typeface="Avenir LT Std 65 Medium" panose="020B0803020203020204" pitchFamily="34" charset="0"/>
              </a:rPr>
              <a:t>to invest in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for the following reasons: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market share </a:t>
            </a:r>
            <a:r>
              <a:rPr lang="en-US" sz="2400" dirty="0">
                <a:solidFill>
                  <a:schemeClr val="bg1"/>
                </a:solidFill>
                <a:latin typeface="Avenir LT Std 65 Medium" panose="020B0803020203020204" pitchFamily="34" charset="0"/>
              </a:rPr>
              <a:t>across all cities, especially in New York.</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number of trips </a:t>
            </a:r>
            <a:r>
              <a:rPr lang="en-US" sz="2400" dirty="0">
                <a:solidFill>
                  <a:schemeClr val="bg1"/>
                </a:solidFill>
                <a:latin typeface="Avenir LT Std 65 Medium" panose="020B0803020203020204" pitchFamily="34" charset="0"/>
              </a:rPr>
              <a:t>every single day.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Despite losses during specific months,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still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outperforms Profit wise</a:t>
            </a:r>
            <a:r>
              <a:rPr lang="en-US" sz="2400" dirty="0">
                <a:solidFill>
                  <a:schemeClr val="bg1"/>
                </a:solidFill>
                <a:latin typeface="Avenir LT Std 65 Medium" panose="020B0803020203020204" pitchFamily="34" charset="0"/>
              </a:rPr>
              <a:t>.</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customer loyalty.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Forecasts</a:t>
            </a:r>
            <a:r>
              <a:rPr lang="en-US" sz="2400" dirty="0">
                <a:solidFill>
                  <a:schemeClr val="bg1"/>
                </a:solidFill>
                <a:latin typeface="Avenir LT Std 65 Medium" panose="020B0803020203020204" pitchFamily="34" charset="0"/>
              </a:rPr>
              <a:t> for next two years shows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Yellow Cab will still outperform its rival every single day.</a:t>
            </a:r>
            <a:r>
              <a:rPr lang="en-US" sz="2400" dirty="0">
                <a:solidFill>
                  <a:schemeClr val="bg1"/>
                </a:solidFill>
                <a:latin typeface="Avenir LT Std 65 Medium" panose="020B0803020203020204" pitchFamily="34" charset="0"/>
              </a:rPr>
              <a:t>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A2B925E2-A7A5-474B-BC08-182F3AB1B773}"/>
              </a:ext>
            </a:extLst>
          </p:cNvPr>
          <p:cNvSpPr>
            <a:spLocks noGrp="1"/>
          </p:cNvSpPr>
          <p:nvPr>
            <p:ph type="sldNum" sz="quarter" idx="12"/>
          </p:nvPr>
        </p:nvSpPr>
        <p:spPr/>
        <p:txBody>
          <a:bodyPr/>
          <a:lstStyle/>
          <a:p>
            <a:fld id="{48F63A3B-78C7-47BE-AE5E-E10140E04643}" type="slidenum">
              <a:rPr lang="en-US" smtClean="0"/>
              <a:t>62</a:t>
            </a:fld>
            <a:endParaRPr lang="en-US"/>
          </a:p>
        </p:txBody>
      </p:sp>
      <p:pic>
        <p:nvPicPr>
          <p:cNvPr id="5" name="Picture 4">
            <a:extLst>
              <a:ext uri="{FF2B5EF4-FFF2-40B4-BE49-F238E27FC236}">
                <a16:creationId xmlns:a16="http://schemas.microsoft.com/office/drawing/2014/main" id="{BD144334-A875-45B9-BD77-DB55822B0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Title 1">
            <a:extLst>
              <a:ext uri="{FF2B5EF4-FFF2-40B4-BE49-F238E27FC236}">
                <a16:creationId xmlns:a16="http://schemas.microsoft.com/office/drawing/2014/main" id="{23F04407-F8AF-4FE3-8BBB-7E4376260E89}"/>
              </a:ext>
            </a:extLst>
          </p:cNvPr>
          <p:cNvSpPr txBox="1">
            <a:spLocks/>
          </p:cNvSpPr>
          <p:nvPr/>
        </p:nvSpPr>
        <p:spPr>
          <a:xfrm>
            <a:off x="718930" y="17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Conclusion</a:t>
            </a:r>
            <a:endParaRPr lang="en-US"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5715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2667001" y="-2667002"/>
            <a:ext cx="6858002" cy="12192001"/>
          </a:xfrm>
          <a:solidFill>
            <a:srgbClr val="3B3B3B"/>
          </a:solidFill>
        </p:spPr>
        <p:txBody>
          <a:bodyPr vert="vert270" anchor="t" anchorCtr="0"/>
          <a:lstStyle/>
          <a:p>
            <a:br>
              <a:rPr lang="en-US" b="1" dirty="0">
                <a:solidFill>
                  <a:srgbClr val="FF6600"/>
                </a:solidFill>
              </a:rPr>
            </a:br>
            <a:br>
              <a:rPr lang="en-US" b="1" dirty="0">
                <a:solidFill>
                  <a:srgbClr val="FF6600"/>
                </a:solidFill>
              </a:rPr>
            </a:br>
            <a:r>
              <a:rPr lang="en-US" sz="11500" b="1" dirty="0">
                <a:solidFill>
                  <a:srgbClr val="FF6600"/>
                </a:solidFill>
                <a:latin typeface="Avenir LT Std 65 Medium" panose="020B0803020203020204" pitchFamily="34" charset="0"/>
              </a:rPr>
              <a:t>Thank You!</a:t>
            </a:r>
            <a:endParaRPr lang="en-US" sz="6600" b="1"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2" y="0"/>
            <a:ext cx="1654627" cy="994232"/>
          </a:xfrm>
          <a:prstGeom prst="rect">
            <a:avLst/>
          </a:prstGeom>
        </p:spPr>
      </p:pic>
      <p:pic>
        <p:nvPicPr>
          <p:cNvPr id="8" name="Graphic 7" descr="Handshake with solid fill">
            <a:extLst>
              <a:ext uri="{FF2B5EF4-FFF2-40B4-BE49-F238E27FC236}">
                <a16:creationId xmlns:a16="http://schemas.microsoft.com/office/drawing/2014/main" id="{8B8A6B6D-DFC0-4C81-8CFE-92B76704F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3106" y="2632212"/>
            <a:ext cx="4225788" cy="4225788"/>
          </a:xfrm>
          <a:prstGeom prst="rect">
            <a:avLst/>
          </a:prstGeom>
        </p:spPr>
      </p:pic>
    </p:spTree>
    <p:extLst>
      <p:ext uri="{BB962C8B-B14F-4D97-AF65-F5344CB8AC3E}">
        <p14:creationId xmlns:p14="http://schemas.microsoft.com/office/powerpoint/2010/main" val="11682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C5C7615-BDD2-4E91-81F7-E69D394BE076}"/>
              </a:ext>
            </a:extLst>
          </p:cNvPr>
          <p:cNvSpPr txBox="1">
            <a:spLocks/>
          </p:cNvSpPr>
          <p:nvPr/>
        </p:nvSpPr>
        <p:spPr>
          <a:xfrm rot="5400000">
            <a:off x="2666998" y="-2653748"/>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2" name="Title 1">
            <a:extLst>
              <a:ext uri="{FF2B5EF4-FFF2-40B4-BE49-F238E27FC236}">
                <a16:creationId xmlns:a16="http://schemas.microsoft.com/office/drawing/2014/main" id="{0764A0A3-29CC-491F-AEB5-40E6F6097736}"/>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Data Preparation</a:t>
            </a:r>
            <a:endParaRPr lang="en-US"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43E6B2A9-1623-430D-941F-86F0A2529EEE}"/>
              </a:ext>
            </a:extLst>
          </p:cNvPr>
          <p:cNvSpPr>
            <a:spLocks noGrp="1"/>
          </p:cNvSpPr>
          <p:nvPr>
            <p:ph type="sldNum" sz="quarter" idx="12"/>
          </p:nvPr>
        </p:nvSpPr>
        <p:spPr/>
        <p:txBody>
          <a:bodyPr/>
          <a:lstStyle/>
          <a:p>
            <a:fld id="{48F63A3B-78C7-47BE-AE5E-E10140E04643}" type="slidenum">
              <a:rPr lang="en-US" smtClean="0"/>
              <a:t>7</a:t>
            </a:fld>
            <a:endParaRPr lang="en-US"/>
          </a:p>
        </p:txBody>
      </p:sp>
      <p:sp>
        <p:nvSpPr>
          <p:cNvPr id="9" name="Content Placeholder 8">
            <a:extLst>
              <a:ext uri="{FF2B5EF4-FFF2-40B4-BE49-F238E27FC236}">
                <a16:creationId xmlns:a16="http://schemas.microsoft.com/office/drawing/2014/main" id="{398CFE93-8772-4D78-BCAA-A3510F220867}"/>
              </a:ext>
            </a:extLst>
          </p:cNvPr>
          <p:cNvSpPr>
            <a:spLocks noGrp="1"/>
          </p:cNvSpPr>
          <p:nvPr>
            <p:ph idx="1"/>
          </p:nvPr>
        </p:nvSpPr>
        <p:spPr>
          <a:xfrm>
            <a:off x="838200" y="1126436"/>
            <a:ext cx="10515600" cy="5229914"/>
          </a:xfrm>
        </p:spPr>
        <p:txBody>
          <a:bodyPr>
            <a:normAutofit/>
          </a:bodyPr>
          <a:lstStyle/>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Four data sets that contains information on Two cab companies had been provided.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Each data set represents different aspects of the customer profile.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Time period of data is from </a:t>
            </a:r>
            <a:r>
              <a:rPr lang="en-US" sz="1800" dirty="0">
                <a:solidFill>
                  <a:srgbClr val="FF6600"/>
                </a:solidFill>
                <a:latin typeface="Avenir LT Std 65 Medium" panose="020B0803020203020204" pitchFamily="34" charset="0"/>
              </a:rPr>
              <a:t>02</a:t>
            </a:r>
            <a:r>
              <a:rPr lang="en-US" sz="1800" baseline="30000" dirty="0">
                <a:solidFill>
                  <a:srgbClr val="FF6600"/>
                </a:solidFill>
                <a:latin typeface="Avenir LT Std 65 Medium" panose="020B0803020203020204" pitchFamily="34" charset="0"/>
              </a:rPr>
              <a:t>nd</a:t>
            </a:r>
            <a:r>
              <a:rPr lang="en-US" sz="1800" dirty="0">
                <a:solidFill>
                  <a:srgbClr val="FF6600"/>
                </a:solidFill>
                <a:latin typeface="Avenir LT Std 65 Medium" panose="020B0803020203020204" pitchFamily="34" charset="0"/>
              </a:rPr>
              <a:t> January 2016 until 31</a:t>
            </a:r>
            <a:r>
              <a:rPr lang="en-US" sz="1800" baseline="30000" dirty="0">
                <a:solidFill>
                  <a:srgbClr val="FF6600"/>
                </a:solidFill>
                <a:latin typeface="Avenir LT Std 65 Medium" panose="020B0803020203020204" pitchFamily="34" charset="0"/>
              </a:rPr>
              <a:t>st</a:t>
            </a:r>
            <a:r>
              <a:rPr lang="en-US" sz="1800" dirty="0">
                <a:solidFill>
                  <a:srgbClr val="FF6600"/>
                </a:solidFill>
                <a:latin typeface="Avenir LT Std 65 Medium" panose="020B0803020203020204" pitchFamily="34" charset="0"/>
              </a:rPr>
              <a:t> December 2018</a:t>
            </a:r>
            <a:r>
              <a:rPr lang="en-US" sz="1800" dirty="0">
                <a:solidFill>
                  <a:schemeClr val="bg1"/>
                </a:solidFill>
                <a:latin typeface="Avenir LT Std 65 Medium" panose="020B0803020203020204" pitchFamily="34" charset="0"/>
              </a:rPr>
              <a:t>.</a:t>
            </a:r>
          </a:p>
          <a:p>
            <a:pPr marL="0" indent="0" algn="just">
              <a:buNone/>
            </a:pPr>
            <a:endParaRPr lang="en-US" sz="1800" dirty="0">
              <a:solidFill>
                <a:schemeClr val="bg1"/>
              </a:solidFill>
              <a:latin typeface="Avenir LT Std 65 Medium" panose="020B0803020203020204" pitchFamily="34" charset="0"/>
            </a:endParaRP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Master Dataset was created by inner joining:</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Cab_Data.csv:</a:t>
            </a:r>
            <a:r>
              <a:rPr lang="en-US" sz="1600" dirty="0">
                <a:solidFill>
                  <a:schemeClr val="bg1"/>
                </a:solidFill>
                <a:latin typeface="Avenir LT Std 65 Medium" panose="020B0803020203020204" pitchFamily="34" charset="0"/>
              </a:rPr>
              <a:t> Includes details of transaction for both cab companies.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Customer_ID.csv:</a:t>
            </a:r>
            <a:r>
              <a:rPr lang="en-US" sz="1600" dirty="0">
                <a:solidFill>
                  <a:schemeClr val="bg1"/>
                </a:solidFill>
                <a:latin typeface="Avenir LT Std 65 Medium" panose="020B0803020203020204" pitchFamily="34" charset="0"/>
              </a:rPr>
              <a:t> Mapping table that contains a unique identifier which links the customer’s demographic details.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Transaction_ID.csv:</a:t>
            </a:r>
            <a:r>
              <a:rPr lang="en-US" sz="1600" dirty="0">
                <a:solidFill>
                  <a:schemeClr val="bg1"/>
                </a:solidFill>
                <a:latin typeface="Avenir LT Std 65 Medium" panose="020B0803020203020204" pitchFamily="34" charset="0"/>
              </a:rPr>
              <a:t> Mapping table that contains transaction to customer mapping and payment mode.</a:t>
            </a:r>
            <a:endParaRPr lang="en-US" dirty="0">
              <a:solidFill>
                <a:schemeClr val="bg1"/>
              </a:solidFill>
              <a:latin typeface="Avenir LT Std 65 Medium" panose="020B0803020203020204" pitchFamily="34" charset="0"/>
            </a:endParaRPr>
          </a:p>
          <a:p>
            <a:pPr marL="0" indent="0" algn="just">
              <a:lnSpc>
                <a:spcPct val="120000"/>
              </a:lnSpc>
              <a:buNone/>
            </a:pPr>
            <a:r>
              <a:rPr lang="en-US" sz="1800" dirty="0">
                <a:solidFill>
                  <a:schemeClr val="bg1"/>
                </a:solidFill>
                <a:latin typeface="Avenir LT Std 65 Medium" panose="020B0803020203020204" pitchFamily="34" charset="0"/>
              </a:rPr>
              <a:t>The fourth Dataset, </a:t>
            </a:r>
            <a:r>
              <a:rPr lang="en-US" sz="1800" dirty="0">
                <a:solidFill>
                  <a:srgbClr val="FF6600"/>
                </a:solidFill>
                <a:latin typeface="Avenir LT Std 65 Medium" panose="020B0803020203020204" pitchFamily="34" charset="0"/>
              </a:rPr>
              <a:t>City.csv </a:t>
            </a:r>
            <a:r>
              <a:rPr lang="en-US" sz="1800" dirty="0">
                <a:solidFill>
                  <a:schemeClr val="bg1"/>
                </a:solidFill>
                <a:latin typeface="Avenir LT Std 65 Medium" panose="020B0803020203020204" pitchFamily="34" charset="0"/>
              </a:rPr>
              <a:t>has been left out as it does not provide information about daily trips for both Cab companies.</a:t>
            </a:r>
          </a:p>
          <a:p>
            <a:pPr marL="0" indent="0" algn="just">
              <a:lnSpc>
                <a:spcPct val="120000"/>
              </a:lnSpc>
              <a:buNone/>
            </a:pPr>
            <a:endParaRPr lang="en-US" dirty="0">
              <a:solidFill>
                <a:schemeClr val="bg1"/>
              </a:solidFill>
              <a:latin typeface="Avenir LT Std 65 Medium" panose="020B0803020203020204" pitchFamily="34" charset="0"/>
            </a:endParaRPr>
          </a:p>
          <a:p>
            <a:pPr marL="0" indent="0" algn="just">
              <a:lnSpc>
                <a:spcPct val="120000"/>
              </a:lnSpc>
              <a:buNone/>
            </a:pPr>
            <a:endParaRPr lang="en-US" dirty="0">
              <a:solidFill>
                <a:schemeClr val="bg1"/>
              </a:solidFill>
              <a:latin typeface="Avenir LT Std 65 Medium" panose="020B0803020203020204" pitchFamily="34" charset="0"/>
            </a:endParaRPr>
          </a:p>
        </p:txBody>
      </p:sp>
      <p:pic>
        <p:nvPicPr>
          <p:cNvPr id="11" name="Picture 10">
            <a:extLst>
              <a:ext uri="{FF2B5EF4-FFF2-40B4-BE49-F238E27FC236}">
                <a16:creationId xmlns:a16="http://schemas.microsoft.com/office/drawing/2014/main" id="{32BC501C-B9F0-4E9A-B7E3-392E466A1B3B}"/>
              </a:ext>
            </a:extLst>
          </p:cNvPr>
          <p:cNvPicPr/>
          <p:nvPr/>
        </p:nvPicPr>
        <p:blipFill>
          <a:blip r:embed="rId2"/>
          <a:stretch>
            <a:fillRect/>
          </a:stretch>
        </p:blipFill>
        <p:spPr>
          <a:xfrm>
            <a:off x="2294695" y="5490925"/>
            <a:ext cx="7602608" cy="669239"/>
          </a:xfrm>
          <a:prstGeom prst="rect">
            <a:avLst/>
          </a:prstGeom>
        </p:spPr>
        <p:style>
          <a:lnRef idx="0">
            <a:schemeClr val="dk1"/>
          </a:lnRef>
          <a:fillRef idx="3">
            <a:schemeClr val="dk1"/>
          </a:fillRef>
          <a:effectRef idx="3">
            <a:schemeClr val="dk1"/>
          </a:effectRef>
          <a:fontRef idx="minor">
            <a:schemeClr val="lt1"/>
          </a:fontRef>
        </p:style>
      </p:pic>
      <p:sp>
        <p:nvSpPr>
          <p:cNvPr id="12" name="TextBox 11">
            <a:extLst>
              <a:ext uri="{FF2B5EF4-FFF2-40B4-BE49-F238E27FC236}">
                <a16:creationId xmlns:a16="http://schemas.microsoft.com/office/drawing/2014/main" id="{AC9C4DF9-36AC-4AE2-AB29-620D3A152F65}"/>
              </a:ext>
            </a:extLst>
          </p:cNvPr>
          <p:cNvSpPr txBox="1"/>
          <p:nvPr/>
        </p:nvSpPr>
        <p:spPr>
          <a:xfrm>
            <a:off x="2294695" y="6304136"/>
            <a:ext cx="7602608" cy="276999"/>
          </a:xfrm>
          <a:prstGeom prst="rect">
            <a:avLst/>
          </a:prstGeom>
          <a:noFill/>
        </p:spPr>
        <p:txBody>
          <a:bodyPr wrap="square" rtlCol="0">
            <a:spAutoFit/>
          </a:bodyPr>
          <a:lstStyle/>
          <a:p>
            <a:pPr algn="ctr"/>
            <a:r>
              <a:rPr lang="en-US" sz="1200" i="1" dirty="0">
                <a:solidFill>
                  <a:schemeClr val="bg1"/>
                </a:solidFill>
                <a:latin typeface="Avenir LT Std 45 Book" panose="020B0502020203020204" pitchFamily="34" charset="0"/>
              </a:rPr>
              <a:t>Schema of Master Dataset</a:t>
            </a:r>
          </a:p>
        </p:txBody>
      </p:sp>
      <p:pic>
        <p:nvPicPr>
          <p:cNvPr id="14" name="Picture 13">
            <a:extLst>
              <a:ext uri="{FF2B5EF4-FFF2-40B4-BE49-F238E27FC236}">
                <a16:creationId xmlns:a16="http://schemas.microsoft.com/office/drawing/2014/main" id="{AE5E2B26-14CC-4302-8796-EABCD883A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19484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search with solid fill">
            <a:extLst>
              <a:ext uri="{FF2B5EF4-FFF2-40B4-BE49-F238E27FC236}">
                <a16:creationId xmlns:a16="http://schemas.microsoft.com/office/drawing/2014/main" id="{A5A896E8-A325-42DE-A096-4319D0E6D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228" y="782595"/>
            <a:ext cx="2727366" cy="2727366"/>
          </a:xfrm>
          <a:prstGeom prst="rect">
            <a:avLst/>
          </a:prstGeom>
        </p:spPr>
      </p:pic>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fontScale="90000"/>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EDA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Key Insights</a:t>
            </a: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8</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53417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2">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Map&#10;&#10;Description automatically generated">
            <a:extLst>
              <a:ext uri="{FF2B5EF4-FFF2-40B4-BE49-F238E27FC236}">
                <a16:creationId xmlns:a16="http://schemas.microsoft.com/office/drawing/2014/main" id="{44212249-3994-448E-9FB2-A2A61EB6EA1B}"/>
              </a:ext>
            </a:extLst>
          </p:cNvPr>
          <p:cNvPicPr>
            <a:picLocks noChangeAspect="1"/>
          </p:cNvPicPr>
          <p:nvPr/>
        </p:nvPicPr>
        <p:blipFill rotWithShape="1">
          <a:blip r:embed="rId2"/>
          <a:srcRect t="2969"/>
          <a:stretch/>
        </p:blipFill>
        <p:spPr>
          <a:xfrm>
            <a:off x="0" y="1106833"/>
            <a:ext cx="12191999" cy="5751167"/>
          </a:xfrm>
          <a:prstGeom prst="rect">
            <a:avLst/>
          </a:prstGeom>
        </p:spPr>
      </p:pic>
      <p:sp>
        <p:nvSpPr>
          <p:cNvPr id="4" name="Slide Number Placeholder 3">
            <a:extLst>
              <a:ext uri="{FF2B5EF4-FFF2-40B4-BE49-F238E27FC236}">
                <a16:creationId xmlns:a16="http://schemas.microsoft.com/office/drawing/2014/main" id="{A839E898-819C-4BA8-BBF6-B79CE25D2938}"/>
              </a:ext>
            </a:extLst>
          </p:cNvPr>
          <p:cNvSpPr>
            <a:spLocks noGrp="1"/>
          </p:cNvSpPr>
          <p:nvPr>
            <p:ph type="sldNum" sz="quarter" idx="12"/>
          </p:nvPr>
        </p:nvSpPr>
        <p:spPr>
          <a:xfrm>
            <a:off x="10449954" y="6346824"/>
            <a:ext cx="1501253" cy="365125"/>
          </a:xfrm>
        </p:spPr>
        <p:txBody>
          <a:bodyPr vert="horz" lIns="91440" tIns="45720" rIns="91440" bIns="45720" rtlCol="0" anchor="ctr">
            <a:normAutofit/>
          </a:bodyPr>
          <a:lstStyle/>
          <a:p>
            <a:pPr>
              <a:spcAft>
                <a:spcPts val="600"/>
              </a:spcAft>
            </a:pPr>
            <a:fld id="{48F63A3B-78C7-47BE-AE5E-E10140E04643}" type="slidenum">
              <a:rPr lang="en-US" sz="900">
                <a:solidFill>
                  <a:schemeClr val="bg1">
                    <a:alpha val="60000"/>
                  </a:schemeClr>
                </a:solidFill>
              </a:rPr>
              <a:pPr>
                <a:spcAft>
                  <a:spcPts val="600"/>
                </a:spcAft>
              </a:pPr>
              <a:t>9</a:t>
            </a:fld>
            <a:endParaRPr lang="en-US" sz="900">
              <a:solidFill>
                <a:schemeClr val="bg1">
                  <a:alpha val="60000"/>
                </a:schemeClr>
              </a:solidFill>
            </a:endParaRPr>
          </a:p>
        </p:txBody>
      </p:sp>
      <p:sp>
        <p:nvSpPr>
          <p:cNvPr id="68" name="Title 1">
            <a:extLst>
              <a:ext uri="{FF2B5EF4-FFF2-40B4-BE49-F238E27FC236}">
                <a16:creationId xmlns:a16="http://schemas.microsoft.com/office/drawing/2014/main" id="{270B7210-11CC-4875-8179-7ECE8EB0249B}"/>
              </a:ext>
            </a:extLst>
          </p:cNvPr>
          <p:cNvSpPr>
            <a:spLocks noGrp="1"/>
          </p:cNvSpPr>
          <p:nvPr>
            <p:ph type="title"/>
          </p:nvPr>
        </p:nvSpPr>
        <p:spPr>
          <a:xfrm>
            <a:off x="450573" y="-96113"/>
            <a:ext cx="10903225" cy="1325563"/>
          </a:xfrm>
        </p:spPr>
        <p:txBody>
          <a:bodyPr>
            <a:normAutofit/>
          </a:bodyPr>
          <a:lstStyle/>
          <a:p>
            <a:r>
              <a:rPr lang="en-US" sz="3600" dirty="0">
                <a:solidFill>
                  <a:srgbClr val="FF6600"/>
                </a:solidFill>
                <a:effectLst>
                  <a:outerShdw blurRad="38100" dist="38100" dir="2700000" algn="tl">
                    <a:srgbClr val="000000">
                      <a:alpha val="43137"/>
                    </a:srgbClr>
                  </a:outerShdw>
                </a:effectLst>
                <a:latin typeface="Avenir LT Std 65 Medium" panose="020B0803020203020204" pitchFamily="34" charset="0"/>
              </a:rPr>
              <a:t>Population and Cab Users</a:t>
            </a:r>
            <a:endParaRPr lang="en-US" sz="3600" dirty="0">
              <a:effectLst>
                <a:outerShdw blurRad="38100" dist="38100" dir="2700000" algn="tl">
                  <a:srgbClr val="000000">
                    <a:alpha val="43137"/>
                  </a:srgbClr>
                </a:outerShdw>
              </a:effectLst>
            </a:endParaRPr>
          </a:p>
        </p:txBody>
      </p:sp>
      <p:pic>
        <p:nvPicPr>
          <p:cNvPr id="72" name="Picture 71">
            <a:extLst>
              <a:ext uri="{FF2B5EF4-FFF2-40B4-BE49-F238E27FC236}">
                <a16:creationId xmlns:a16="http://schemas.microsoft.com/office/drawing/2014/main" id="{301561D0-E8F8-4054-874A-4AC092AF01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2068448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3188</TotalTime>
  <Words>3380</Words>
  <Application>Microsoft Office PowerPoint</Application>
  <PresentationFormat>Widescreen</PresentationFormat>
  <Paragraphs>441</Paragraphs>
  <Slides>63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Avenir LT Std 45 Book</vt:lpstr>
      <vt:lpstr>Avenir LT Std 65 Medium</vt:lpstr>
      <vt:lpstr>Avenir Next LT Pro</vt:lpstr>
      <vt:lpstr>Avenir Next LT Pro Demi</vt:lpstr>
      <vt:lpstr>Avenir Next LT Pro Light</vt:lpstr>
      <vt:lpstr>Calibri</vt:lpstr>
      <vt:lpstr>Calibri Light</vt:lpstr>
      <vt:lpstr>Courier New</vt:lpstr>
      <vt:lpstr>Wingdings</vt:lpstr>
      <vt:lpstr>Office Theme</vt:lpstr>
      <vt:lpstr>PowerPoint Presentation</vt:lpstr>
      <vt:lpstr>   Agenda</vt:lpstr>
      <vt:lpstr>Executive Summary</vt:lpstr>
      <vt:lpstr>Problem Statement</vt:lpstr>
      <vt:lpstr>Methodology</vt:lpstr>
      <vt:lpstr>Tools Used</vt:lpstr>
      <vt:lpstr>Data Preparation</vt:lpstr>
      <vt:lpstr>EDA  Key Insights</vt:lpstr>
      <vt:lpstr>Population and Cab Users</vt:lpstr>
      <vt:lpstr>Daily Trips (2016 - 2018)</vt:lpstr>
      <vt:lpstr>Weekly Seasonality (2016 - 2017)</vt:lpstr>
      <vt:lpstr>Weekly Seasonality (2017 - 2018)</vt:lpstr>
      <vt:lpstr>Monthly Seasonality</vt:lpstr>
      <vt:lpstr>Market Share by City</vt:lpstr>
      <vt:lpstr>Frequency of Distance Traveled</vt:lpstr>
      <vt:lpstr>Distance vs Revenue &amp; Expense</vt:lpstr>
      <vt:lpstr>Profit</vt:lpstr>
      <vt:lpstr>Key Performance Indicator (KPI)</vt:lpstr>
      <vt:lpstr>Profit by Trip Type</vt:lpstr>
      <vt:lpstr>Pink Cab – Profit Analysis</vt:lpstr>
      <vt:lpstr>Yellow Cab – Profit Analysis</vt:lpstr>
      <vt:lpstr>Loses by City</vt:lpstr>
      <vt:lpstr>Analyzing Chicago Non-Profitable Trips – Pink Cab</vt:lpstr>
      <vt:lpstr>PowerPoint Presentation</vt:lpstr>
      <vt:lpstr>Profit by City (2016 to 2018)</vt:lpstr>
      <vt:lpstr>Monthly Timeline of Trips (1)</vt:lpstr>
      <vt:lpstr>Monthly Timeline of Trips (2)</vt:lpstr>
      <vt:lpstr>Monthly Timeline of Trips (3)</vt:lpstr>
      <vt:lpstr>Loyal Customers</vt:lpstr>
      <vt:lpstr>Loyal Customers by City</vt:lpstr>
      <vt:lpstr>Customer Segments</vt:lpstr>
      <vt:lpstr>Customer Segments by City</vt:lpstr>
      <vt:lpstr>Customer Segments Trips</vt:lpstr>
      <vt:lpstr>Profit by Customer Segments</vt:lpstr>
      <vt:lpstr>Hypothesis 1:   Is there any association between Profit being at a loss and the type of trip? </vt:lpstr>
      <vt:lpstr>PowerPoint Presentation</vt:lpstr>
      <vt:lpstr>Hypothesis 2:   Is there any association between Profit and the type of trip? </vt:lpstr>
      <vt:lpstr>PowerPoint Presentation</vt:lpstr>
      <vt:lpstr>Hypothesis 3:   Is there any association between Profit and Customer income level? </vt:lpstr>
      <vt:lpstr>PowerPoint Presentation</vt:lpstr>
      <vt:lpstr>Hypothesis 4:   Is there an association between City and Profit? </vt:lpstr>
      <vt:lpstr>PowerPoint Presentation</vt:lpstr>
      <vt:lpstr>Hypothesis 5:   Does Profit vary by Month? </vt:lpstr>
      <vt:lpstr>PowerPoint Presentation</vt:lpstr>
      <vt:lpstr>Hypothesis 6.1:   Does Pink Cab charge its customer differently based on gender? </vt:lpstr>
      <vt:lpstr>PowerPoint Presentation</vt:lpstr>
      <vt:lpstr>Hypothesis 6.2:   Does Yellow Cab charge its customer differently based on gender? </vt:lpstr>
      <vt:lpstr>PowerPoint Presentation</vt:lpstr>
      <vt:lpstr>Hypothesis 7:   Is there an association between Customer Income Level and  Type of Distance traveled?</vt:lpstr>
      <vt:lpstr>PowerPoint Presentation</vt:lpstr>
      <vt:lpstr>Hypothesis 8:   Does Public Holidays affect daily number of trips?</vt:lpstr>
      <vt:lpstr>PowerPoint Presentation</vt:lpstr>
      <vt:lpstr>Trips during Public Holidays</vt:lpstr>
      <vt:lpstr>Forecasting  Forecasting Daily Number of Trips for the Next Two Years</vt:lpstr>
      <vt:lpstr>Forecasting Strategy</vt:lpstr>
      <vt:lpstr>Daily Trips Time Series Decomposition</vt:lpstr>
      <vt:lpstr>ACF &amp; PACF</vt:lpstr>
      <vt:lpstr>Model Training</vt:lpstr>
      <vt:lpstr>Model Evaluation – Pink Cab</vt:lpstr>
      <vt:lpstr>Model Evaluation – Yellow Cab</vt:lpstr>
      <vt:lpstr>Forecast Comparison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ANTONY</dc:creator>
  <cp:lastModifiedBy>JOSEPH ANTONY</cp:lastModifiedBy>
  <cp:revision>117</cp:revision>
  <dcterms:created xsi:type="dcterms:W3CDTF">2021-08-02T09:31:32Z</dcterms:created>
  <dcterms:modified xsi:type="dcterms:W3CDTF">2021-08-06T14:44:45Z</dcterms:modified>
</cp:coreProperties>
</file>